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xml" ContentType="application/inkml+xml"/>
  <Override PartName="/ppt/ink/ink3.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2"/>
  </p:notesMasterIdLst>
  <p:sldIdLst>
    <p:sldId id="274" r:id="rId2"/>
    <p:sldId id="857" r:id="rId3"/>
    <p:sldId id="263" r:id="rId4"/>
    <p:sldId id="783" r:id="rId5"/>
    <p:sldId id="257" r:id="rId6"/>
    <p:sldId id="382" r:id="rId7"/>
    <p:sldId id="836" r:id="rId8"/>
    <p:sldId id="362" r:id="rId9"/>
    <p:sldId id="390" r:id="rId10"/>
    <p:sldId id="384" r:id="rId11"/>
    <p:sldId id="378" r:id="rId12"/>
    <p:sldId id="379" r:id="rId13"/>
    <p:sldId id="381" r:id="rId14"/>
    <p:sldId id="389" r:id="rId15"/>
    <p:sldId id="860" r:id="rId16"/>
    <p:sldId id="394" r:id="rId17"/>
    <p:sldId id="392" r:id="rId18"/>
    <p:sldId id="393" r:id="rId19"/>
    <p:sldId id="395" r:id="rId20"/>
    <p:sldId id="387" r:id="rId21"/>
    <p:sldId id="398" r:id="rId22"/>
    <p:sldId id="396" r:id="rId23"/>
    <p:sldId id="391" r:id="rId24"/>
    <p:sldId id="430" r:id="rId25"/>
    <p:sldId id="438" r:id="rId26"/>
    <p:sldId id="841" r:id="rId27"/>
    <p:sldId id="858" r:id="rId28"/>
    <p:sldId id="859" r:id="rId29"/>
    <p:sldId id="373" r:id="rId30"/>
    <p:sldId id="431" r:id="rId31"/>
    <p:sldId id="432" r:id="rId32"/>
    <p:sldId id="434" r:id="rId33"/>
    <p:sldId id="435" r:id="rId34"/>
    <p:sldId id="348" r:id="rId35"/>
    <p:sldId id="423" r:id="rId36"/>
    <p:sldId id="424" r:id="rId37"/>
    <p:sldId id="422" r:id="rId38"/>
    <p:sldId id="866" r:id="rId39"/>
    <p:sldId id="409" r:id="rId40"/>
    <p:sldId id="399" r:id="rId41"/>
    <p:sldId id="402" r:id="rId42"/>
    <p:sldId id="401" r:id="rId43"/>
    <p:sldId id="403" r:id="rId44"/>
    <p:sldId id="404" r:id="rId45"/>
    <p:sldId id="862" r:id="rId46"/>
    <p:sldId id="863" r:id="rId47"/>
    <p:sldId id="864" r:id="rId48"/>
    <p:sldId id="428" r:id="rId49"/>
    <p:sldId id="426" r:id="rId50"/>
    <p:sldId id="331" r:id="rId51"/>
    <p:sldId id="332" r:id="rId52"/>
    <p:sldId id="334" r:id="rId53"/>
    <p:sldId id="335" r:id="rId54"/>
    <p:sldId id="867" r:id="rId55"/>
    <p:sldId id="868" r:id="rId56"/>
    <p:sldId id="336" r:id="rId57"/>
    <p:sldId id="462" r:id="rId58"/>
    <p:sldId id="337" r:id="rId59"/>
    <p:sldId id="338" r:id="rId60"/>
    <p:sldId id="408" r:id="rId61"/>
    <p:sldId id="466" r:id="rId62"/>
    <p:sldId id="413" r:id="rId63"/>
    <p:sldId id="415" r:id="rId64"/>
    <p:sldId id="417" r:id="rId65"/>
    <p:sldId id="419" r:id="rId66"/>
    <p:sldId id="411" r:id="rId67"/>
    <p:sldId id="412" r:id="rId68"/>
    <p:sldId id="347" r:id="rId69"/>
    <p:sldId id="349" r:id="rId70"/>
    <p:sldId id="330" r:id="rId7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94" autoAdjust="0"/>
    <p:restoredTop sz="72237"/>
  </p:normalViewPr>
  <p:slideViewPr>
    <p:cSldViewPr>
      <p:cViewPr varScale="1">
        <p:scale>
          <a:sx n="92" d="100"/>
          <a:sy n="92" d="100"/>
        </p:scale>
        <p:origin x="178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CC2E59-4DA7-E74F-9953-307B4CE48149}"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0E6368D5-B059-024E-91DF-DD3FD8F3EF0D}">
      <dgm:prSet custT="1"/>
      <dgm:spPr>
        <a:solidFill>
          <a:schemeClr val="accent2">
            <a:alpha val="90000"/>
          </a:schemeClr>
        </a:solidFill>
      </dgm:spPr>
      <dgm:t>
        <a:bodyPr/>
        <a:lstStyle/>
        <a:p>
          <a:pPr rtl="0"/>
          <a:r>
            <a:rPr lang="ru-RU" sz="2400" b="1" i="0" dirty="0">
              <a:solidFill>
                <a:schemeClr val="tx1"/>
              </a:solidFill>
            </a:rPr>
            <a:t>Ссылочные (объект-</a:t>
          </a:r>
          <a:r>
            <a:rPr lang="ru-RU" sz="2400" b="1" i="0" dirty="0" err="1">
              <a:solidFill>
                <a:schemeClr val="tx1"/>
              </a:solidFill>
            </a:rPr>
            <a:t>ные</a:t>
          </a:r>
          <a:r>
            <a:rPr lang="ru-RU" sz="2400" b="1" i="0" dirty="0">
              <a:solidFill>
                <a:schemeClr val="tx1"/>
              </a:solidFill>
            </a:rPr>
            <a:t>)</a:t>
          </a:r>
          <a:endParaRPr lang="en-US" sz="2400" b="1" i="0" dirty="0">
            <a:solidFill>
              <a:schemeClr val="tx1"/>
            </a:solidFill>
          </a:endParaRPr>
        </a:p>
      </dgm:t>
    </dgm:pt>
    <dgm:pt modelId="{408E0F17-1ACC-1841-8F3E-800664CB2DEC}" type="parTrans" cxnId="{29E1CBE4-BBC8-8B4B-9BA3-AB74CCFA8F19}">
      <dgm:prSet/>
      <dgm:spPr/>
      <dgm:t>
        <a:bodyPr/>
        <a:lstStyle/>
        <a:p>
          <a:endParaRPr lang="en-US"/>
        </a:p>
      </dgm:t>
    </dgm:pt>
    <dgm:pt modelId="{B1CE820A-D885-E247-82AF-6545FEA2BA75}" type="sibTrans" cxnId="{29E1CBE4-BBC8-8B4B-9BA3-AB74CCFA8F19}">
      <dgm:prSet/>
      <dgm:spPr/>
      <dgm:t>
        <a:bodyPr/>
        <a:lstStyle/>
        <a:p>
          <a:endParaRPr lang="en-US"/>
        </a:p>
      </dgm:t>
    </dgm:pt>
    <dgm:pt modelId="{584FF4AF-EC06-B34A-B20D-98E41B443601}">
      <dgm:prSet custT="1"/>
      <dgm:spPr>
        <a:solidFill>
          <a:schemeClr val="bg1"/>
        </a:solidFill>
        <a:ln>
          <a:solidFill>
            <a:schemeClr val="accent2"/>
          </a:solidFill>
        </a:ln>
      </dgm:spPr>
      <dgm:t>
        <a:bodyPr/>
        <a:lstStyle/>
        <a:p>
          <a:r>
            <a:rPr lang="ru-RU" sz="2200" b="0" i="0" kern="1200" dirty="0">
              <a:solidFill>
                <a:prstClr val="black">
                  <a:hueOff val="0"/>
                  <a:satOff val="0"/>
                  <a:lumOff val="0"/>
                  <a:alphaOff val="0"/>
                </a:prstClr>
              </a:solidFill>
              <a:latin typeface="Calibri" panose="020F0502020204030204"/>
              <a:ea typeface="+mn-ea"/>
              <a:cs typeface="+mn-cs"/>
            </a:rPr>
            <a:t>Различные типы классов (в </a:t>
          </a:r>
          <a:r>
            <a:rPr lang="ru-RU" sz="2200" b="0" i="0" kern="1200" dirty="0" err="1">
              <a:solidFill>
                <a:prstClr val="black">
                  <a:hueOff val="0"/>
                  <a:satOff val="0"/>
                  <a:lumOff val="0"/>
                  <a:alphaOff val="0"/>
                </a:prstClr>
              </a:solidFill>
              <a:latin typeface="Calibri" panose="020F0502020204030204"/>
              <a:ea typeface="+mn-ea"/>
              <a:cs typeface="+mn-cs"/>
            </a:rPr>
            <a:t>т.ч</a:t>
          </a:r>
          <a:r>
            <a:rPr lang="ru-RU" sz="2200" b="0" i="0" kern="1200" dirty="0">
              <a:solidFill>
                <a:prstClr val="black">
                  <a:hueOff val="0"/>
                  <a:satOff val="0"/>
                  <a:lumOff val="0"/>
                  <a:alphaOff val="0"/>
                </a:prstClr>
              </a:solidFill>
              <a:latin typeface="Calibri" panose="020F0502020204030204"/>
              <a:ea typeface="+mn-ea"/>
              <a:cs typeface="+mn-cs"/>
            </a:rPr>
            <a:t>. массивов) и интерфейсов. </a:t>
          </a:r>
          <a:endParaRPr lang="en-US" sz="2200" b="0" i="0" kern="1200" dirty="0">
            <a:solidFill>
              <a:prstClr val="black">
                <a:hueOff val="0"/>
                <a:satOff val="0"/>
                <a:lumOff val="0"/>
                <a:alphaOff val="0"/>
              </a:prstClr>
            </a:solidFill>
            <a:latin typeface="Calibri" panose="020F0502020204030204"/>
            <a:ea typeface="+mn-ea"/>
            <a:cs typeface="+mn-cs"/>
          </a:endParaRPr>
        </a:p>
      </dgm:t>
    </dgm:pt>
    <dgm:pt modelId="{40A8DCF4-4288-2C4A-8B6E-ACDF403FD1DC}" type="parTrans" cxnId="{4A323747-23F1-864D-BA7E-5145ED0F6E33}">
      <dgm:prSet/>
      <dgm:spPr/>
      <dgm:t>
        <a:bodyPr/>
        <a:lstStyle/>
        <a:p>
          <a:endParaRPr lang="en-US"/>
        </a:p>
      </dgm:t>
    </dgm:pt>
    <dgm:pt modelId="{0BC49143-D86F-0346-8FEF-2E8054AC5E1C}" type="sibTrans" cxnId="{4A323747-23F1-864D-BA7E-5145ED0F6E33}">
      <dgm:prSet/>
      <dgm:spPr/>
      <dgm:t>
        <a:bodyPr/>
        <a:lstStyle/>
        <a:p>
          <a:endParaRPr lang="en-US"/>
        </a:p>
      </dgm:t>
    </dgm:pt>
    <dgm:pt modelId="{9099A0A5-DB6C-DB44-9210-04735A0C713C}">
      <dgm:prSet custT="1"/>
      <dgm:spPr>
        <a:solidFill>
          <a:schemeClr val="bg1"/>
        </a:solidFill>
        <a:ln>
          <a:solidFill>
            <a:schemeClr val="accent2"/>
          </a:solidFill>
        </a:ln>
      </dgm:spPr>
      <dgm:t>
        <a:bodyPr/>
        <a:lstStyle/>
        <a:p>
          <a:r>
            <a:rPr lang="ru-RU" sz="2200" b="0" i="0" kern="1200" dirty="0">
              <a:solidFill>
                <a:prstClr val="black">
                  <a:hueOff val="0"/>
                  <a:satOff val="0"/>
                  <a:lumOff val="0"/>
                  <a:alphaOff val="0"/>
                </a:prstClr>
              </a:solidFill>
              <a:latin typeface="Calibri" panose="020F0502020204030204"/>
              <a:ea typeface="+mn-ea"/>
              <a:cs typeface="+mn-cs"/>
            </a:rPr>
            <a:t>Переменная ссылочного содержит ссылку на объект, того же типа</a:t>
          </a:r>
          <a:endParaRPr lang="en-US" sz="2200" b="0" i="0" kern="1200" dirty="0">
            <a:solidFill>
              <a:prstClr val="black">
                <a:hueOff val="0"/>
                <a:satOff val="0"/>
                <a:lumOff val="0"/>
                <a:alphaOff val="0"/>
              </a:prstClr>
            </a:solidFill>
            <a:latin typeface="Calibri" panose="020F0502020204030204"/>
            <a:ea typeface="+mn-ea"/>
            <a:cs typeface="+mn-cs"/>
          </a:endParaRPr>
        </a:p>
      </dgm:t>
    </dgm:pt>
    <dgm:pt modelId="{D627676F-65B6-B44E-83C7-E1AB597F2C86}" type="parTrans" cxnId="{7251B5DC-1067-7E48-AB8E-19ED3797E81D}">
      <dgm:prSet/>
      <dgm:spPr/>
      <dgm:t>
        <a:bodyPr/>
        <a:lstStyle/>
        <a:p>
          <a:endParaRPr lang="ru-RU"/>
        </a:p>
      </dgm:t>
    </dgm:pt>
    <dgm:pt modelId="{957D7C36-8385-D74D-84CC-17BD50048912}" type="sibTrans" cxnId="{7251B5DC-1067-7E48-AB8E-19ED3797E81D}">
      <dgm:prSet/>
      <dgm:spPr/>
      <dgm:t>
        <a:bodyPr/>
        <a:lstStyle/>
        <a:p>
          <a:endParaRPr lang="ru-RU"/>
        </a:p>
      </dgm:t>
    </dgm:pt>
    <dgm:pt modelId="{B9BDED64-CDA6-8F4E-8131-4A74DFFBAD24}">
      <dgm:prSet custT="1"/>
      <dgm:spPr>
        <a:solidFill>
          <a:schemeClr val="bg1"/>
        </a:solidFill>
        <a:ln>
          <a:solidFill>
            <a:schemeClr val="accent2"/>
          </a:solidFill>
        </a:ln>
      </dgm:spPr>
      <dgm:t>
        <a:bodyPr/>
        <a:lstStyle/>
        <a:p>
          <a:r>
            <a:rPr lang="ru-RU" sz="2200" b="0" i="0" kern="1200" dirty="0">
              <a:solidFill>
                <a:prstClr val="black">
                  <a:hueOff val="0"/>
                  <a:satOff val="0"/>
                  <a:lumOff val="0"/>
                  <a:alphaOff val="0"/>
                </a:prstClr>
              </a:solidFill>
              <a:latin typeface="Calibri" panose="020F0502020204030204"/>
              <a:ea typeface="+mn-ea"/>
              <a:cs typeface="+mn-cs"/>
            </a:rPr>
            <a:t>Ссылочным литералом является </a:t>
          </a:r>
          <a:r>
            <a:rPr lang="en-US" sz="2200" b="0" i="0" kern="1200" dirty="0">
              <a:solidFill>
                <a:prstClr val="black">
                  <a:hueOff val="0"/>
                  <a:satOff val="0"/>
                  <a:lumOff val="0"/>
                  <a:alphaOff val="0"/>
                </a:prstClr>
              </a:solidFill>
              <a:latin typeface="Calibri" panose="020F0502020204030204"/>
              <a:ea typeface="+mn-ea"/>
              <a:cs typeface="+mn-cs"/>
            </a:rPr>
            <a:t>null</a:t>
          </a:r>
          <a:r>
            <a:rPr lang="ru-RU" sz="2200" b="0" i="0" kern="1200" dirty="0">
              <a:solidFill>
                <a:prstClr val="black">
                  <a:hueOff val="0"/>
                  <a:satOff val="0"/>
                  <a:lumOff val="0"/>
                  <a:alphaOff val="0"/>
                </a:prstClr>
              </a:solidFill>
              <a:latin typeface="Calibri" panose="020F0502020204030204"/>
              <a:ea typeface="+mn-ea"/>
              <a:cs typeface="+mn-cs"/>
            </a:rPr>
            <a:t>. </a:t>
          </a:r>
          <a:endParaRPr lang="en-US" sz="2200" b="0" i="0" kern="1200" dirty="0">
            <a:solidFill>
              <a:prstClr val="black">
                <a:hueOff val="0"/>
                <a:satOff val="0"/>
                <a:lumOff val="0"/>
                <a:alphaOff val="0"/>
              </a:prstClr>
            </a:solidFill>
            <a:latin typeface="Calibri" panose="020F0502020204030204"/>
            <a:ea typeface="+mn-ea"/>
            <a:cs typeface="+mn-cs"/>
          </a:endParaRPr>
        </a:p>
      </dgm:t>
    </dgm:pt>
    <dgm:pt modelId="{68DC247E-A2FB-5A4D-9F8E-47644975F184}" type="parTrans" cxnId="{86C868B4-35D2-0F44-8D88-492721BE1C05}">
      <dgm:prSet/>
      <dgm:spPr/>
      <dgm:t>
        <a:bodyPr/>
        <a:lstStyle/>
        <a:p>
          <a:endParaRPr lang="ru-RU"/>
        </a:p>
      </dgm:t>
    </dgm:pt>
    <dgm:pt modelId="{B1F96646-4BF8-5841-B090-11187DD68257}" type="sibTrans" cxnId="{86C868B4-35D2-0F44-8D88-492721BE1C05}">
      <dgm:prSet/>
      <dgm:spPr/>
      <dgm:t>
        <a:bodyPr/>
        <a:lstStyle/>
        <a:p>
          <a:endParaRPr lang="ru-RU"/>
        </a:p>
      </dgm:t>
    </dgm:pt>
    <dgm:pt modelId="{47DAB3F8-149F-4545-B6B6-19BA8D4D2964}" type="pres">
      <dgm:prSet presAssocID="{25CC2E59-4DA7-E74F-9953-307B4CE48149}" presName="Name0" presStyleCnt="0">
        <dgm:presLayoutVars>
          <dgm:dir/>
          <dgm:animLvl val="lvl"/>
          <dgm:resizeHandles val="exact"/>
        </dgm:presLayoutVars>
      </dgm:prSet>
      <dgm:spPr/>
    </dgm:pt>
    <dgm:pt modelId="{533560A8-2585-0E46-809B-2EE6CB369D28}" type="pres">
      <dgm:prSet presAssocID="{0E6368D5-B059-024E-91DF-DD3FD8F3EF0D}" presName="linNode" presStyleCnt="0"/>
      <dgm:spPr/>
    </dgm:pt>
    <dgm:pt modelId="{69F1C722-FAD8-804A-8667-3D295CAE9EBB}" type="pres">
      <dgm:prSet presAssocID="{0E6368D5-B059-024E-91DF-DD3FD8F3EF0D}" presName="parentText" presStyleLbl="node1" presStyleIdx="0" presStyleCnt="1" custScaleX="147554" custLinFactNeighborX="1663" custLinFactNeighborY="10517">
        <dgm:presLayoutVars>
          <dgm:chMax val="1"/>
          <dgm:bulletEnabled val="1"/>
        </dgm:presLayoutVars>
      </dgm:prSet>
      <dgm:spPr/>
    </dgm:pt>
    <dgm:pt modelId="{DE70A5E9-3A8A-7747-AFD3-153EC024C451}" type="pres">
      <dgm:prSet presAssocID="{0E6368D5-B059-024E-91DF-DD3FD8F3EF0D}" presName="descendantText" presStyleLbl="alignAccFollowNode1" presStyleIdx="0" presStyleCnt="1" custScaleX="159366" custScaleY="125122" custLinFactNeighborX="-3274" custLinFactNeighborY="-2084">
        <dgm:presLayoutVars>
          <dgm:bulletEnabled val="1"/>
        </dgm:presLayoutVars>
      </dgm:prSet>
      <dgm:spPr/>
    </dgm:pt>
  </dgm:ptLst>
  <dgm:cxnLst>
    <dgm:cxn modelId="{AAB41742-FB9C-744C-82CB-10C060266578}" type="presOf" srcId="{584FF4AF-EC06-B34A-B20D-98E41B443601}" destId="{DE70A5E9-3A8A-7747-AFD3-153EC024C451}" srcOrd="0" destOrd="0" presId="urn:microsoft.com/office/officeart/2005/8/layout/vList5"/>
    <dgm:cxn modelId="{4A323747-23F1-864D-BA7E-5145ED0F6E33}" srcId="{0E6368D5-B059-024E-91DF-DD3FD8F3EF0D}" destId="{584FF4AF-EC06-B34A-B20D-98E41B443601}" srcOrd="0" destOrd="0" parTransId="{40A8DCF4-4288-2C4A-8B6E-ACDF403FD1DC}" sibTransId="{0BC49143-D86F-0346-8FEF-2E8054AC5E1C}"/>
    <dgm:cxn modelId="{C2DF1453-E7BA-A844-9EA5-1B5AC101EF1E}" type="presOf" srcId="{9099A0A5-DB6C-DB44-9210-04735A0C713C}" destId="{DE70A5E9-3A8A-7747-AFD3-153EC024C451}" srcOrd="0" destOrd="1" presId="urn:microsoft.com/office/officeart/2005/8/layout/vList5"/>
    <dgm:cxn modelId="{10B2F38A-377B-FC4E-8A06-E28F821824C2}" type="presOf" srcId="{B9BDED64-CDA6-8F4E-8131-4A74DFFBAD24}" destId="{DE70A5E9-3A8A-7747-AFD3-153EC024C451}" srcOrd="0" destOrd="2" presId="urn:microsoft.com/office/officeart/2005/8/layout/vList5"/>
    <dgm:cxn modelId="{86C868B4-35D2-0F44-8D88-492721BE1C05}" srcId="{0E6368D5-B059-024E-91DF-DD3FD8F3EF0D}" destId="{B9BDED64-CDA6-8F4E-8131-4A74DFFBAD24}" srcOrd="2" destOrd="0" parTransId="{68DC247E-A2FB-5A4D-9F8E-47644975F184}" sibTransId="{B1F96646-4BF8-5841-B090-11187DD68257}"/>
    <dgm:cxn modelId="{7251B5DC-1067-7E48-AB8E-19ED3797E81D}" srcId="{0E6368D5-B059-024E-91DF-DD3FD8F3EF0D}" destId="{9099A0A5-DB6C-DB44-9210-04735A0C713C}" srcOrd="1" destOrd="0" parTransId="{D627676F-65B6-B44E-83C7-E1AB597F2C86}" sibTransId="{957D7C36-8385-D74D-84CC-17BD50048912}"/>
    <dgm:cxn modelId="{29E1CBE4-BBC8-8B4B-9BA3-AB74CCFA8F19}" srcId="{25CC2E59-4DA7-E74F-9953-307B4CE48149}" destId="{0E6368D5-B059-024E-91DF-DD3FD8F3EF0D}" srcOrd="0" destOrd="0" parTransId="{408E0F17-1ACC-1841-8F3E-800664CB2DEC}" sibTransId="{B1CE820A-D885-E247-82AF-6545FEA2BA75}"/>
    <dgm:cxn modelId="{C9D011EE-738F-204C-97B0-5612C0983F68}" type="presOf" srcId="{0E6368D5-B059-024E-91DF-DD3FD8F3EF0D}" destId="{69F1C722-FAD8-804A-8667-3D295CAE9EBB}" srcOrd="0" destOrd="0" presId="urn:microsoft.com/office/officeart/2005/8/layout/vList5"/>
    <dgm:cxn modelId="{29AB4CF9-49A6-0C46-A7EC-FEF4D0BA28A2}" type="presOf" srcId="{25CC2E59-4DA7-E74F-9953-307B4CE48149}" destId="{47DAB3F8-149F-4545-B6B6-19BA8D4D2964}" srcOrd="0" destOrd="0" presId="urn:microsoft.com/office/officeart/2005/8/layout/vList5"/>
    <dgm:cxn modelId="{2E31F9A0-494F-CB42-A572-24781A3C417C}" type="presParOf" srcId="{47DAB3F8-149F-4545-B6B6-19BA8D4D2964}" destId="{533560A8-2585-0E46-809B-2EE6CB369D28}" srcOrd="0" destOrd="0" presId="urn:microsoft.com/office/officeart/2005/8/layout/vList5"/>
    <dgm:cxn modelId="{B5EF0C3B-4196-9345-9B98-F06F52122789}" type="presParOf" srcId="{533560A8-2585-0E46-809B-2EE6CB369D28}" destId="{69F1C722-FAD8-804A-8667-3D295CAE9EBB}" srcOrd="0" destOrd="0" presId="urn:microsoft.com/office/officeart/2005/8/layout/vList5"/>
    <dgm:cxn modelId="{FE7F1D22-68C0-E747-9B59-5F792115E707}" type="presParOf" srcId="{533560A8-2585-0E46-809B-2EE6CB369D28}" destId="{DE70A5E9-3A8A-7747-AFD3-153EC024C45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72B3D4-CB3C-1845-8D1C-5411446726E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02FD26FC-8EFC-2345-85D2-7F02A2BB8E9E}">
      <dgm:prSet phldrT="[Text]" custT="1"/>
      <dgm:spPr/>
      <dgm:t>
        <a:bodyPr/>
        <a:lstStyle/>
        <a:p>
          <a:r>
            <a:rPr lang="ru-RU" sz="2400" dirty="0"/>
            <a:t>При-</a:t>
          </a:r>
          <a:r>
            <a:rPr lang="ru-RU" sz="2400" dirty="0" err="1"/>
            <a:t>митив</a:t>
          </a:r>
          <a:r>
            <a:rPr lang="ru-RU" sz="2400" dirty="0"/>
            <a:t>-</a:t>
          </a:r>
          <a:r>
            <a:rPr lang="ru-RU" sz="2400" dirty="0" err="1"/>
            <a:t>ные</a:t>
          </a:r>
          <a:endParaRPr lang="ru-RU" sz="2400" dirty="0"/>
        </a:p>
        <a:p>
          <a:r>
            <a:rPr lang="ru-RU" sz="2400" dirty="0"/>
            <a:t>(базовые)</a:t>
          </a:r>
          <a:endParaRPr lang="en-US" sz="2400" dirty="0"/>
        </a:p>
      </dgm:t>
    </dgm:pt>
    <dgm:pt modelId="{7F3795F6-2CE2-FC44-9C0A-320DDEDED4B2}" type="parTrans" cxnId="{459CAD6B-959A-6C46-A9EE-50FC78A327E2}">
      <dgm:prSet/>
      <dgm:spPr/>
      <dgm:t>
        <a:bodyPr/>
        <a:lstStyle/>
        <a:p>
          <a:endParaRPr lang="en-US"/>
        </a:p>
      </dgm:t>
    </dgm:pt>
    <dgm:pt modelId="{C081CC81-830F-2541-8FD8-11FA7AC7D488}" type="sibTrans" cxnId="{459CAD6B-959A-6C46-A9EE-50FC78A327E2}">
      <dgm:prSet/>
      <dgm:spPr/>
      <dgm:t>
        <a:bodyPr/>
        <a:lstStyle/>
        <a:p>
          <a:endParaRPr lang="en-US"/>
        </a:p>
      </dgm:t>
    </dgm:pt>
    <dgm:pt modelId="{38BECD78-1D96-A749-A941-F937761EF154}">
      <dgm:prSet custT="1"/>
      <dgm:spPr>
        <a:solidFill>
          <a:schemeClr val="bg1"/>
        </a:solidFill>
        <a:ln>
          <a:solidFill>
            <a:schemeClr val="accent1"/>
          </a:solidFill>
        </a:ln>
      </dgm:spPr>
      <dgm:t>
        <a:bodyPr/>
        <a:lstStyle/>
        <a:p>
          <a:pPr marL="228600" lvl="1" indent="0" algn="l" defTabSz="977900">
            <a:lnSpc>
              <a:spcPct val="90000"/>
            </a:lnSpc>
            <a:spcBef>
              <a:spcPct val="0"/>
            </a:spcBef>
            <a:spcAft>
              <a:spcPct val="15000"/>
            </a:spcAft>
          </a:pPr>
          <a:endParaRPr lang="en-US" sz="2200" kern="1200" dirty="0"/>
        </a:p>
      </dgm:t>
    </dgm:pt>
    <dgm:pt modelId="{1039D069-70AC-D540-A155-987BFE1E5273}" type="parTrans" cxnId="{ED023474-F77D-2B4B-BE06-382DA812B303}">
      <dgm:prSet/>
      <dgm:spPr/>
      <dgm:t>
        <a:bodyPr/>
        <a:lstStyle/>
        <a:p>
          <a:endParaRPr lang="en-US"/>
        </a:p>
      </dgm:t>
    </dgm:pt>
    <dgm:pt modelId="{CF67D3C7-5D35-9445-A8A2-C5199D26823E}" type="sibTrans" cxnId="{ED023474-F77D-2B4B-BE06-382DA812B303}">
      <dgm:prSet/>
      <dgm:spPr/>
      <dgm:t>
        <a:bodyPr/>
        <a:lstStyle/>
        <a:p>
          <a:endParaRPr lang="en-US"/>
        </a:p>
      </dgm:t>
    </dgm:pt>
    <dgm:pt modelId="{79A8E11A-7425-FE4E-B553-C1FF7E50A650}">
      <dgm:prSet custT="1"/>
      <dgm:spPr>
        <a:solidFill>
          <a:schemeClr val="bg1"/>
        </a:solidFill>
        <a:ln>
          <a:solidFill>
            <a:schemeClr val="accent1"/>
          </a:solidFill>
        </a:ln>
      </dgm:spPr>
      <dgm:t>
        <a:bodyPr/>
        <a:lstStyle/>
        <a:p>
          <a:pPr marL="228600" lvl="1" indent="-228600" algn="l" defTabSz="977900">
            <a:lnSpc>
              <a:spcPct val="90000"/>
            </a:lnSpc>
            <a:spcBef>
              <a:spcPct val="0"/>
            </a:spcBef>
            <a:spcAft>
              <a:spcPct val="15000"/>
            </a:spcAft>
            <a:buChar char="•"/>
          </a:pPr>
          <a:r>
            <a:rPr lang="ru-RU" sz="2200" kern="1200" dirty="0">
              <a:solidFill>
                <a:prstClr val="black">
                  <a:hueOff val="0"/>
                  <a:satOff val="0"/>
                  <a:lumOff val="0"/>
                  <a:alphaOff val="0"/>
                </a:prstClr>
              </a:solidFill>
              <a:latin typeface="Calibri" panose="020F0502020204030204"/>
              <a:ea typeface="+mn-ea"/>
              <a:cs typeface="+mn-cs"/>
            </a:rPr>
            <a:t>Веществен-</a:t>
          </a:r>
          <a:r>
            <a:rPr lang="ru-RU" sz="2200" kern="1200" dirty="0" err="1">
              <a:solidFill>
                <a:prstClr val="black">
                  <a:hueOff val="0"/>
                  <a:satOff val="0"/>
                  <a:lumOff val="0"/>
                  <a:alphaOff val="0"/>
                </a:prstClr>
              </a:solidFill>
              <a:latin typeface="Calibri" panose="020F0502020204030204"/>
              <a:ea typeface="+mn-ea"/>
              <a:cs typeface="+mn-cs"/>
            </a:rPr>
            <a:t>ные</a:t>
          </a:r>
          <a:endParaRPr lang="en-US" sz="2200" kern="1200" dirty="0">
            <a:solidFill>
              <a:prstClr val="black">
                <a:hueOff val="0"/>
                <a:satOff val="0"/>
                <a:lumOff val="0"/>
                <a:alphaOff val="0"/>
              </a:prstClr>
            </a:solidFill>
            <a:latin typeface="Calibri" panose="020F0502020204030204"/>
            <a:ea typeface="+mn-ea"/>
            <a:cs typeface="+mn-cs"/>
          </a:endParaRPr>
        </a:p>
      </dgm:t>
    </dgm:pt>
    <dgm:pt modelId="{433012FA-65F9-4347-A4C6-21B2AACAE63C}" type="parTrans" cxnId="{063AD137-FD92-094E-A699-A4C312C27D29}">
      <dgm:prSet/>
      <dgm:spPr/>
      <dgm:t>
        <a:bodyPr/>
        <a:lstStyle/>
        <a:p>
          <a:endParaRPr lang="ru-RU"/>
        </a:p>
      </dgm:t>
    </dgm:pt>
    <dgm:pt modelId="{4000AC22-D357-324C-ADCD-9F28C47F5987}" type="sibTrans" cxnId="{063AD137-FD92-094E-A699-A4C312C27D29}">
      <dgm:prSet/>
      <dgm:spPr/>
      <dgm:t>
        <a:bodyPr/>
        <a:lstStyle/>
        <a:p>
          <a:endParaRPr lang="ru-RU"/>
        </a:p>
      </dgm:t>
    </dgm:pt>
    <dgm:pt modelId="{E513679B-B952-C649-B749-0F79B967C8C3}">
      <dgm:prSet custT="1"/>
      <dgm:spPr>
        <a:solidFill>
          <a:schemeClr val="bg1"/>
        </a:solidFill>
        <a:ln>
          <a:solidFill>
            <a:schemeClr val="accent1"/>
          </a:solidFill>
        </a:ln>
      </dgm:spPr>
      <dgm:t>
        <a:bodyPr/>
        <a:lstStyle/>
        <a:p>
          <a:pPr marL="228600" lvl="1" indent="-228600" algn="l" defTabSz="977900">
            <a:lnSpc>
              <a:spcPct val="90000"/>
            </a:lnSpc>
            <a:spcBef>
              <a:spcPct val="0"/>
            </a:spcBef>
            <a:spcAft>
              <a:spcPct val="15000"/>
            </a:spcAft>
            <a:buChar char="•"/>
          </a:pPr>
          <a:r>
            <a:rPr lang="ru-RU" sz="2200" kern="1200" dirty="0">
              <a:solidFill>
                <a:prstClr val="black">
                  <a:hueOff val="0"/>
                  <a:satOff val="0"/>
                  <a:lumOff val="0"/>
                  <a:alphaOff val="0"/>
                </a:prstClr>
              </a:solidFill>
              <a:latin typeface="Calibri" panose="020F0502020204030204"/>
              <a:ea typeface="+mn-ea"/>
              <a:cs typeface="+mn-cs"/>
            </a:rPr>
            <a:t>логические</a:t>
          </a:r>
          <a:endParaRPr lang="en-US" sz="2200" kern="1200" dirty="0">
            <a:solidFill>
              <a:prstClr val="black">
                <a:hueOff val="0"/>
                <a:satOff val="0"/>
                <a:lumOff val="0"/>
                <a:alphaOff val="0"/>
              </a:prstClr>
            </a:solidFill>
            <a:latin typeface="Calibri" panose="020F0502020204030204"/>
            <a:ea typeface="+mn-ea"/>
            <a:cs typeface="+mn-cs"/>
          </a:endParaRPr>
        </a:p>
      </dgm:t>
    </dgm:pt>
    <dgm:pt modelId="{18B1ACC6-3A97-A94D-853E-BBDE7E4F7F2D}" type="parTrans" cxnId="{A6AA6052-4DE9-0A4C-A3DB-9B8BB0F34659}">
      <dgm:prSet/>
      <dgm:spPr/>
      <dgm:t>
        <a:bodyPr/>
        <a:lstStyle/>
        <a:p>
          <a:endParaRPr lang="ru-RU"/>
        </a:p>
      </dgm:t>
    </dgm:pt>
    <dgm:pt modelId="{6BF67A21-C279-9248-B659-1C3A30E34F1C}" type="sibTrans" cxnId="{A6AA6052-4DE9-0A4C-A3DB-9B8BB0F34659}">
      <dgm:prSet/>
      <dgm:spPr/>
      <dgm:t>
        <a:bodyPr/>
        <a:lstStyle/>
        <a:p>
          <a:endParaRPr lang="ru-RU"/>
        </a:p>
      </dgm:t>
    </dgm:pt>
    <dgm:pt modelId="{DD513F25-AA40-6D41-9ABB-BE8A387E0426}">
      <dgm:prSet custT="1"/>
      <dgm:spPr>
        <a:solidFill>
          <a:schemeClr val="bg1"/>
        </a:solidFill>
        <a:ln>
          <a:solidFill>
            <a:schemeClr val="accent1"/>
          </a:solidFill>
        </a:ln>
      </dgm:spPr>
      <dgm:t>
        <a:bodyPr/>
        <a:lstStyle/>
        <a:p>
          <a:pPr marL="228600" lvl="1" indent="-228600" algn="l" defTabSz="977900">
            <a:lnSpc>
              <a:spcPct val="90000"/>
            </a:lnSpc>
            <a:spcBef>
              <a:spcPct val="0"/>
            </a:spcBef>
            <a:spcAft>
              <a:spcPct val="15000"/>
            </a:spcAft>
          </a:pPr>
          <a:r>
            <a:rPr lang="ru-RU" sz="2200" kern="1200" dirty="0" err="1"/>
            <a:t>Целочислен-ные</a:t>
          </a:r>
          <a:endParaRPr lang="en-US" sz="2200" kern="1200" dirty="0">
            <a:solidFill>
              <a:prstClr val="black">
                <a:hueOff val="0"/>
                <a:satOff val="0"/>
                <a:lumOff val="0"/>
                <a:alphaOff val="0"/>
              </a:prstClr>
            </a:solidFill>
            <a:latin typeface="Calibri" panose="020F0502020204030204"/>
            <a:ea typeface="+mn-ea"/>
            <a:cs typeface="+mn-cs"/>
          </a:endParaRPr>
        </a:p>
      </dgm:t>
    </dgm:pt>
    <dgm:pt modelId="{1583072D-1B81-DB4B-B157-1DDC900D6771}" type="parTrans" cxnId="{904D2943-8E61-DE4B-983A-707249FBD9BC}">
      <dgm:prSet/>
      <dgm:spPr/>
    </dgm:pt>
    <dgm:pt modelId="{8789DDE7-35BE-8C42-9995-70F5590884C2}" type="sibTrans" cxnId="{904D2943-8E61-DE4B-983A-707249FBD9BC}">
      <dgm:prSet/>
      <dgm:spPr/>
    </dgm:pt>
    <dgm:pt modelId="{A1CC2E96-AD6F-8F4D-B597-E36F40D3C708}" type="pres">
      <dgm:prSet presAssocID="{3A72B3D4-CB3C-1845-8D1C-5411446726EB}" presName="Name0" presStyleCnt="0">
        <dgm:presLayoutVars>
          <dgm:dir/>
          <dgm:animLvl val="lvl"/>
          <dgm:resizeHandles val="exact"/>
        </dgm:presLayoutVars>
      </dgm:prSet>
      <dgm:spPr/>
    </dgm:pt>
    <dgm:pt modelId="{8FF5BF5A-7344-FB47-8772-DDF13642B342}" type="pres">
      <dgm:prSet presAssocID="{02FD26FC-8EFC-2345-85D2-7F02A2BB8E9E}" presName="linNode" presStyleCnt="0"/>
      <dgm:spPr/>
    </dgm:pt>
    <dgm:pt modelId="{B5B16719-90E3-EA42-8665-4817FE208C9E}" type="pres">
      <dgm:prSet presAssocID="{02FD26FC-8EFC-2345-85D2-7F02A2BB8E9E}" presName="parentText" presStyleLbl="node1" presStyleIdx="0" presStyleCnt="1" custScaleX="166375" custLinFactNeighborX="-4570" custLinFactNeighborY="-10048">
        <dgm:presLayoutVars>
          <dgm:chMax val="1"/>
          <dgm:bulletEnabled val="1"/>
        </dgm:presLayoutVars>
      </dgm:prSet>
      <dgm:spPr/>
    </dgm:pt>
    <dgm:pt modelId="{8446DE25-FB72-FE49-B24C-17CD28F7E514}" type="pres">
      <dgm:prSet presAssocID="{02FD26FC-8EFC-2345-85D2-7F02A2BB8E9E}" presName="descendantText" presStyleLbl="alignAccFollowNode1" presStyleIdx="0" presStyleCnt="1" custScaleX="137254" custScaleY="125122" custLinFactNeighborX="39824" custLinFactNeighborY="13854">
        <dgm:presLayoutVars>
          <dgm:bulletEnabled val="1"/>
        </dgm:presLayoutVars>
      </dgm:prSet>
      <dgm:spPr/>
    </dgm:pt>
  </dgm:ptLst>
  <dgm:cxnLst>
    <dgm:cxn modelId="{5DB11A02-8700-4147-AE53-ECB8C763774C}" type="presOf" srcId="{38BECD78-1D96-A749-A941-F937761EF154}" destId="{8446DE25-FB72-FE49-B24C-17CD28F7E514}" srcOrd="0" destOrd="0" presId="urn:microsoft.com/office/officeart/2005/8/layout/vList5"/>
    <dgm:cxn modelId="{4F70640A-CBE1-0745-8747-4522B8C992C0}" type="presOf" srcId="{E513679B-B952-C649-B749-0F79B967C8C3}" destId="{8446DE25-FB72-FE49-B24C-17CD28F7E514}" srcOrd="0" destOrd="3" presId="urn:microsoft.com/office/officeart/2005/8/layout/vList5"/>
    <dgm:cxn modelId="{B76AE827-5646-B845-8C16-CFB3C3E4F898}" type="presOf" srcId="{DD513F25-AA40-6D41-9ABB-BE8A387E0426}" destId="{8446DE25-FB72-FE49-B24C-17CD28F7E514}" srcOrd="0" destOrd="2" presId="urn:microsoft.com/office/officeart/2005/8/layout/vList5"/>
    <dgm:cxn modelId="{063AD137-FD92-094E-A699-A4C312C27D29}" srcId="{02FD26FC-8EFC-2345-85D2-7F02A2BB8E9E}" destId="{79A8E11A-7425-FE4E-B553-C1FF7E50A650}" srcOrd="1" destOrd="0" parTransId="{433012FA-65F9-4347-A4C6-21B2AACAE63C}" sibTransId="{4000AC22-D357-324C-ADCD-9F28C47F5987}"/>
    <dgm:cxn modelId="{C0406C3C-EC13-8A44-AF8F-630B9D4D3523}" type="presOf" srcId="{02FD26FC-8EFC-2345-85D2-7F02A2BB8E9E}" destId="{B5B16719-90E3-EA42-8665-4817FE208C9E}" srcOrd="0" destOrd="0" presId="urn:microsoft.com/office/officeart/2005/8/layout/vList5"/>
    <dgm:cxn modelId="{904D2943-8E61-DE4B-983A-707249FBD9BC}" srcId="{02FD26FC-8EFC-2345-85D2-7F02A2BB8E9E}" destId="{DD513F25-AA40-6D41-9ABB-BE8A387E0426}" srcOrd="2" destOrd="0" parTransId="{1583072D-1B81-DB4B-B157-1DDC900D6771}" sibTransId="{8789DDE7-35BE-8C42-9995-70F5590884C2}"/>
    <dgm:cxn modelId="{A6AA6052-4DE9-0A4C-A3DB-9B8BB0F34659}" srcId="{02FD26FC-8EFC-2345-85D2-7F02A2BB8E9E}" destId="{E513679B-B952-C649-B749-0F79B967C8C3}" srcOrd="3" destOrd="0" parTransId="{18B1ACC6-3A97-A94D-853E-BBDE7E4F7F2D}" sibTransId="{6BF67A21-C279-9248-B659-1C3A30E34F1C}"/>
    <dgm:cxn modelId="{459CAD6B-959A-6C46-A9EE-50FC78A327E2}" srcId="{3A72B3D4-CB3C-1845-8D1C-5411446726EB}" destId="{02FD26FC-8EFC-2345-85D2-7F02A2BB8E9E}" srcOrd="0" destOrd="0" parTransId="{7F3795F6-2CE2-FC44-9C0A-320DDEDED4B2}" sibTransId="{C081CC81-830F-2541-8FD8-11FA7AC7D488}"/>
    <dgm:cxn modelId="{ED023474-F77D-2B4B-BE06-382DA812B303}" srcId="{02FD26FC-8EFC-2345-85D2-7F02A2BB8E9E}" destId="{38BECD78-1D96-A749-A941-F937761EF154}" srcOrd="0" destOrd="0" parTransId="{1039D069-70AC-D540-A155-987BFE1E5273}" sibTransId="{CF67D3C7-5D35-9445-A8A2-C5199D26823E}"/>
    <dgm:cxn modelId="{3DC2A08B-729D-AA4B-B2E9-3F87CE22F2BC}" type="presOf" srcId="{3A72B3D4-CB3C-1845-8D1C-5411446726EB}" destId="{A1CC2E96-AD6F-8F4D-B597-E36F40D3C708}" srcOrd="0" destOrd="0" presId="urn:microsoft.com/office/officeart/2005/8/layout/vList5"/>
    <dgm:cxn modelId="{76D5B2B9-D316-6A40-8056-1F88219648EF}" type="presOf" srcId="{79A8E11A-7425-FE4E-B553-C1FF7E50A650}" destId="{8446DE25-FB72-FE49-B24C-17CD28F7E514}" srcOrd="0" destOrd="1" presId="urn:microsoft.com/office/officeart/2005/8/layout/vList5"/>
    <dgm:cxn modelId="{B700B78B-843B-0A47-B568-4389D60A6FBF}" type="presParOf" srcId="{A1CC2E96-AD6F-8F4D-B597-E36F40D3C708}" destId="{8FF5BF5A-7344-FB47-8772-DDF13642B342}" srcOrd="0" destOrd="0" presId="urn:microsoft.com/office/officeart/2005/8/layout/vList5"/>
    <dgm:cxn modelId="{DFE6320F-344C-BD41-BAF3-E126943C9074}" type="presParOf" srcId="{8FF5BF5A-7344-FB47-8772-DDF13642B342}" destId="{B5B16719-90E3-EA42-8665-4817FE208C9E}" srcOrd="0" destOrd="0" presId="urn:microsoft.com/office/officeart/2005/8/layout/vList5"/>
    <dgm:cxn modelId="{6EBE4095-1891-0F46-94A4-6E995A231B72}" type="presParOf" srcId="{8FF5BF5A-7344-FB47-8772-DDF13642B342}" destId="{8446DE25-FB72-FE49-B24C-17CD28F7E514}"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BBE418-ADD4-D949-84CA-7AC3A75DC2A5}"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66819343-F3D7-DF41-8F49-5D548F1D3CF5}">
      <dgm:prSet phldrT="[Text]" custT="1"/>
      <dgm:spPr/>
      <dgm:t>
        <a:bodyPr/>
        <a:lstStyle/>
        <a:p>
          <a:r>
            <a:rPr lang="ru-RU" sz="2800" dirty="0"/>
            <a:t>Массивы фундаментальные структуры данных</a:t>
          </a:r>
          <a:endParaRPr lang="en-US" sz="2800" dirty="0"/>
        </a:p>
      </dgm:t>
    </dgm:pt>
    <dgm:pt modelId="{827372AA-4ACC-1042-8DEE-9246C4DD0873}" type="parTrans" cxnId="{EC8629B5-C266-0940-AE4C-B7520F5CF6A0}">
      <dgm:prSet/>
      <dgm:spPr/>
      <dgm:t>
        <a:bodyPr/>
        <a:lstStyle/>
        <a:p>
          <a:endParaRPr lang="en-US"/>
        </a:p>
      </dgm:t>
    </dgm:pt>
    <dgm:pt modelId="{C927A0E6-4DCE-DE4D-827E-6F4964624835}" type="sibTrans" cxnId="{EC8629B5-C266-0940-AE4C-B7520F5CF6A0}">
      <dgm:prSet/>
      <dgm:spPr/>
      <dgm:t>
        <a:bodyPr/>
        <a:lstStyle/>
        <a:p>
          <a:endParaRPr lang="en-US"/>
        </a:p>
      </dgm:t>
    </dgm:pt>
    <dgm:pt modelId="{871B42AC-8470-FF4E-BEC0-53B3579113D7}">
      <dgm:prSet>
        <dgm:style>
          <a:lnRef idx="1">
            <a:schemeClr val="accent3"/>
          </a:lnRef>
          <a:fillRef idx="2">
            <a:schemeClr val="accent3"/>
          </a:fillRef>
          <a:effectRef idx="1">
            <a:schemeClr val="accent3"/>
          </a:effectRef>
          <a:fontRef idx="minor">
            <a:schemeClr val="dk1"/>
          </a:fontRef>
        </dgm:style>
      </dgm:prSet>
      <dgm:spPr>
        <a:ln/>
      </dgm:spPr>
      <dgm:t>
        <a:bodyPr/>
        <a:lstStyle/>
        <a:p>
          <a:r>
            <a:rPr lang="ru-RU" dirty="0"/>
            <a:t>массивы различной размерности</a:t>
          </a:r>
          <a:endParaRPr lang="en-US" dirty="0"/>
        </a:p>
      </dgm:t>
    </dgm:pt>
    <dgm:pt modelId="{F897EE57-C814-2246-B2C4-FABFB79714A7}" type="parTrans" cxnId="{9D7C1A31-9DCF-FA4C-A300-7393923830E6}">
      <dgm:prSet/>
      <dgm:spPr/>
      <dgm:t>
        <a:bodyPr/>
        <a:lstStyle/>
        <a:p>
          <a:endParaRPr lang="en-US"/>
        </a:p>
      </dgm:t>
    </dgm:pt>
    <dgm:pt modelId="{C169AE27-A056-F248-8D2D-0DD9382CC185}" type="sibTrans" cxnId="{9D7C1A31-9DCF-FA4C-A300-7393923830E6}">
      <dgm:prSet/>
      <dgm:spPr/>
      <dgm:t>
        <a:bodyPr/>
        <a:lstStyle/>
        <a:p>
          <a:endParaRPr lang="en-US"/>
        </a:p>
      </dgm:t>
    </dgm:pt>
    <dgm:pt modelId="{BDDD97C9-D367-3946-9B41-80C592FA821A}">
      <dgm:prSet>
        <dgm:style>
          <a:lnRef idx="1">
            <a:schemeClr val="accent3"/>
          </a:lnRef>
          <a:fillRef idx="2">
            <a:schemeClr val="accent3"/>
          </a:fillRef>
          <a:effectRef idx="1">
            <a:schemeClr val="accent3"/>
          </a:effectRef>
          <a:fontRef idx="minor">
            <a:schemeClr val="dk1"/>
          </a:fontRef>
        </dgm:style>
      </dgm:prSet>
      <dgm:spPr>
        <a:ln/>
      </dgm:spPr>
      <dgm:t>
        <a:bodyPr/>
        <a:lstStyle/>
        <a:p>
          <a:r>
            <a:rPr lang="ru-RU" dirty="0"/>
            <a:t>списки</a:t>
          </a:r>
          <a:endParaRPr lang="en-US" dirty="0"/>
        </a:p>
      </dgm:t>
    </dgm:pt>
    <dgm:pt modelId="{7C9950D0-ACF7-6341-92FA-E6A2855996EE}" type="parTrans" cxnId="{7BED31C9-8113-1740-8547-39C016070059}">
      <dgm:prSet/>
      <dgm:spPr/>
      <dgm:t>
        <a:bodyPr/>
        <a:lstStyle/>
        <a:p>
          <a:endParaRPr lang="ru-RU"/>
        </a:p>
      </dgm:t>
    </dgm:pt>
    <dgm:pt modelId="{12B2D0C8-E21E-6C49-A613-8FB504E9BF5D}" type="sibTrans" cxnId="{7BED31C9-8113-1740-8547-39C016070059}">
      <dgm:prSet/>
      <dgm:spPr/>
      <dgm:t>
        <a:bodyPr/>
        <a:lstStyle/>
        <a:p>
          <a:endParaRPr lang="ru-RU"/>
        </a:p>
      </dgm:t>
    </dgm:pt>
    <dgm:pt modelId="{44FCB1B8-3A80-BD42-97D8-DDBC3F17992A}" type="pres">
      <dgm:prSet presAssocID="{C0BBE418-ADD4-D949-84CA-7AC3A75DC2A5}" presName="Name0" presStyleCnt="0">
        <dgm:presLayoutVars>
          <dgm:dir/>
          <dgm:animLvl val="lvl"/>
          <dgm:resizeHandles/>
        </dgm:presLayoutVars>
      </dgm:prSet>
      <dgm:spPr/>
    </dgm:pt>
    <dgm:pt modelId="{8BA68693-627A-904C-84FE-265B9ADA1F48}" type="pres">
      <dgm:prSet presAssocID="{66819343-F3D7-DF41-8F49-5D548F1D3CF5}" presName="linNode" presStyleCnt="0"/>
      <dgm:spPr/>
    </dgm:pt>
    <dgm:pt modelId="{124922B8-514C-784B-AB7F-197C6AA9DFC8}" type="pres">
      <dgm:prSet presAssocID="{66819343-F3D7-DF41-8F49-5D548F1D3CF5}" presName="parentShp" presStyleLbl="node1" presStyleIdx="0" presStyleCnt="1">
        <dgm:presLayoutVars>
          <dgm:bulletEnabled val="1"/>
        </dgm:presLayoutVars>
      </dgm:prSet>
      <dgm:spPr/>
    </dgm:pt>
    <dgm:pt modelId="{FC5F1453-A84B-C04C-A3D7-88BA22B5CF02}" type="pres">
      <dgm:prSet presAssocID="{66819343-F3D7-DF41-8F49-5D548F1D3CF5}" presName="childShp" presStyleLbl="bgAccFollowNode1" presStyleIdx="0" presStyleCnt="1">
        <dgm:presLayoutVars>
          <dgm:bulletEnabled val="1"/>
        </dgm:presLayoutVars>
      </dgm:prSet>
      <dgm:spPr/>
    </dgm:pt>
  </dgm:ptLst>
  <dgm:cxnLst>
    <dgm:cxn modelId="{9D7C1A31-9DCF-FA4C-A300-7393923830E6}" srcId="{66819343-F3D7-DF41-8F49-5D548F1D3CF5}" destId="{871B42AC-8470-FF4E-BEC0-53B3579113D7}" srcOrd="0" destOrd="0" parTransId="{F897EE57-C814-2246-B2C4-FABFB79714A7}" sibTransId="{C169AE27-A056-F248-8D2D-0DD9382CC185}"/>
    <dgm:cxn modelId="{2CF55D96-B46E-034B-A553-1C2AC1F0E546}" type="presOf" srcId="{871B42AC-8470-FF4E-BEC0-53B3579113D7}" destId="{FC5F1453-A84B-C04C-A3D7-88BA22B5CF02}" srcOrd="0" destOrd="0" presId="urn:microsoft.com/office/officeart/2005/8/layout/vList6"/>
    <dgm:cxn modelId="{98F92FAA-DA3C-A84C-8523-D9C72D8B407B}" type="presOf" srcId="{BDDD97C9-D367-3946-9B41-80C592FA821A}" destId="{FC5F1453-A84B-C04C-A3D7-88BA22B5CF02}" srcOrd="0" destOrd="1" presId="urn:microsoft.com/office/officeart/2005/8/layout/vList6"/>
    <dgm:cxn modelId="{EC8629B5-C266-0940-AE4C-B7520F5CF6A0}" srcId="{C0BBE418-ADD4-D949-84CA-7AC3A75DC2A5}" destId="{66819343-F3D7-DF41-8F49-5D548F1D3CF5}" srcOrd="0" destOrd="0" parTransId="{827372AA-4ACC-1042-8DEE-9246C4DD0873}" sibTransId="{C927A0E6-4DCE-DE4D-827E-6F4964624835}"/>
    <dgm:cxn modelId="{2A4FE2B6-33C9-794D-97A9-09746A8A2EDD}" type="presOf" srcId="{66819343-F3D7-DF41-8F49-5D548F1D3CF5}" destId="{124922B8-514C-784B-AB7F-197C6AA9DFC8}" srcOrd="0" destOrd="0" presId="urn:microsoft.com/office/officeart/2005/8/layout/vList6"/>
    <dgm:cxn modelId="{52275CBE-DBC6-D641-8504-E9381185D325}" type="presOf" srcId="{C0BBE418-ADD4-D949-84CA-7AC3A75DC2A5}" destId="{44FCB1B8-3A80-BD42-97D8-DDBC3F17992A}" srcOrd="0" destOrd="0" presId="urn:microsoft.com/office/officeart/2005/8/layout/vList6"/>
    <dgm:cxn modelId="{7BED31C9-8113-1740-8547-39C016070059}" srcId="{66819343-F3D7-DF41-8F49-5D548F1D3CF5}" destId="{BDDD97C9-D367-3946-9B41-80C592FA821A}" srcOrd="1" destOrd="0" parTransId="{7C9950D0-ACF7-6341-92FA-E6A2855996EE}" sibTransId="{12B2D0C8-E21E-6C49-A613-8FB504E9BF5D}"/>
    <dgm:cxn modelId="{463C4629-5954-8143-99E7-93894E8CAFAF}" type="presParOf" srcId="{44FCB1B8-3A80-BD42-97D8-DDBC3F17992A}" destId="{8BA68693-627A-904C-84FE-265B9ADA1F48}" srcOrd="0" destOrd="0" presId="urn:microsoft.com/office/officeart/2005/8/layout/vList6"/>
    <dgm:cxn modelId="{FD76F2BF-D4F5-D046-9182-8589FA5B22B1}" type="presParOf" srcId="{8BA68693-627A-904C-84FE-265B9ADA1F48}" destId="{124922B8-514C-784B-AB7F-197C6AA9DFC8}" srcOrd="0" destOrd="0" presId="urn:microsoft.com/office/officeart/2005/8/layout/vList6"/>
    <dgm:cxn modelId="{C105813D-31FC-F64C-89E4-E8097B6EBB2B}" type="presParOf" srcId="{8BA68693-627A-904C-84FE-265B9ADA1F48}" destId="{FC5F1453-A84B-C04C-A3D7-88BA22B5CF02}"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0A5E9-3A8A-7747-AFD3-153EC024C451}">
      <dsp:nvSpPr>
        <dsp:cNvPr id="0" name=""/>
        <dsp:cNvSpPr/>
      </dsp:nvSpPr>
      <dsp:spPr>
        <a:xfrm rot="5400000">
          <a:off x="1107483" y="393611"/>
          <a:ext cx="3733794" cy="2946571"/>
        </a:xfrm>
        <a:prstGeom prst="round2SameRect">
          <a:avLst/>
        </a:prstGeom>
        <a:solidFill>
          <a:schemeClr val="bg1"/>
        </a:solidFill>
        <a:ln w="6350" cap="flat" cmpd="sng" algn="ctr">
          <a:solidFill>
            <a:schemeClr val="accent2"/>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ru-RU" sz="2200" b="0" i="0" kern="1200" dirty="0">
              <a:solidFill>
                <a:prstClr val="black">
                  <a:hueOff val="0"/>
                  <a:satOff val="0"/>
                  <a:lumOff val="0"/>
                  <a:alphaOff val="0"/>
                </a:prstClr>
              </a:solidFill>
              <a:latin typeface="Calibri" panose="020F0502020204030204"/>
              <a:ea typeface="+mn-ea"/>
              <a:cs typeface="+mn-cs"/>
            </a:rPr>
            <a:t>Различные типы классов (в </a:t>
          </a:r>
          <a:r>
            <a:rPr lang="ru-RU" sz="2200" b="0" i="0" kern="1200" dirty="0" err="1">
              <a:solidFill>
                <a:prstClr val="black">
                  <a:hueOff val="0"/>
                  <a:satOff val="0"/>
                  <a:lumOff val="0"/>
                  <a:alphaOff val="0"/>
                </a:prstClr>
              </a:solidFill>
              <a:latin typeface="Calibri" panose="020F0502020204030204"/>
              <a:ea typeface="+mn-ea"/>
              <a:cs typeface="+mn-cs"/>
            </a:rPr>
            <a:t>т.ч</a:t>
          </a:r>
          <a:r>
            <a:rPr lang="ru-RU" sz="2200" b="0" i="0" kern="1200" dirty="0">
              <a:solidFill>
                <a:prstClr val="black">
                  <a:hueOff val="0"/>
                  <a:satOff val="0"/>
                  <a:lumOff val="0"/>
                  <a:alphaOff val="0"/>
                </a:prstClr>
              </a:solidFill>
              <a:latin typeface="Calibri" panose="020F0502020204030204"/>
              <a:ea typeface="+mn-ea"/>
              <a:cs typeface="+mn-cs"/>
            </a:rPr>
            <a:t>. массивов) и интерфейсов. </a:t>
          </a:r>
          <a:endParaRPr lang="en-US" sz="2200" b="0" i="0" kern="1200" dirty="0">
            <a:solidFill>
              <a:prstClr val="black">
                <a:hueOff val="0"/>
                <a:satOff val="0"/>
                <a:lumOff val="0"/>
                <a:alphaOff val="0"/>
              </a:prstClr>
            </a:solidFill>
            <a:latin typeface="Calibri" panose="020F0502020204030204"/>
            <a:ea typeface="+mn-ea"/>
            <a:cs typeface="+mn-cs"/>
          </a:endParaRPr>
        </a:p>
        <a:p>
          <a:pPr marL="228600" lvl="1" indent="-228600" algn="l" defTabSz="977900">
            <a:lnSpc>
              <a:spcPct val="90000"/>
            </a:lnSpc>
            <a:spcBef>
              <a:spcPct val="0"/>
            </a:spcBef>
            <a:spcAft>
              <a:spcPct val="15000"/>
            </a:spcAft>
            <a:buChar char="•"/>
          </a:pPr>
          <a:r>
            <a:rPr lang="ru-RU" sz="2200" b="0" i="0" kern="1200" dirty="0">
              <a:solidFill>
                <a:prstClr val="black">
                  <a:hueOff val="0"/>
                  <a:satOff val="0"/>
                  <a:lumOff val="0"/>
                  <a:alphaOff val="0"/>
                </a:prstClr>
              </a:solidFill>
              <a:latin typeface="Calibri" panose="020F0502020204030204"/>
              <a:ea typeface="+mn-ea"/>
              <a:cs typeface="+mn-cs"/>
            </a:rPr>
            <a:t>Переменная ссылочного содержит ссылку на объект, того же типа</a:t>
          </a:r>
          <a:endParaRPr lang="en-US" sz="2200" b="0" i="0" kern="1200" dirty="0">
            <a:solidFill>
              <a:prstClr val="black">
                <a:hueOff val="0"/>
                <a:satOff val="0"/>
                <a:lumOff val="0"/>
                <a:alphaOff val="0"/>
              </a:prstClr>
            </a:solidFill>
            <a:latin typeface="Calibri" panose="020F0502020204030204"/>
            <a:ea typeface="+mn-ea"/>
            <a:cs typeface="+mn-cs"/>
          </a:endParaRPr>
        </a:p>
        <a:p>
          <a:pPr marL="228600" lvl="1" indent="-228600" algn="l" defTabSz="977900">
            <a:lnSpc>
              <a:spcPct val="90000"/>
            </a:lnSpc>
            <a:spcBef>
              <a:spcPct val="0"/>
            </a:spcBef>
            <a:spcAft>
              <a:spcPct val="15000"/>
            </a:spcAft>
            <a:buChar char="•"/>
          </a:pPr>
          <a:r>
            <a:rPr lang="ru-RU" sz="2200" b="0" i="0" kern="1200" dirty="0">
              <a:solidFill>
                <a:prstClr val="black">
                  <a:hueOff val="0"/>
                  <a:satOff val="0"/>
                  <a:lumOff val="0"/>
                  <a:alphaOff val="0"/>
                </a:prstClr>
              </a:solidFill>
              <a:latin typeface="Calibri" panose="020F0502020204030204"/>
              <a:ea typeface="+mn-ea"/>
              <a:cs typeface="+mn-cs"/>
            </a:rPr>
            <a:t>Ссылочным литералом является </a:t>
          </a:r>
          <a:r>
            <a:rPr lang="en-US" sz="2200" b="0" i="0" kern="1200" dirty="0">
              <a:solidFill>
                <a:prstClr val="black">
                  <a:hueOff val="0"/>
                  <a:satOff val="0"/>
                  <a:lumOff val="0"/>
                  <a:alphaOff val="0"/>
                </a:prstClr>
              </a:solidFill>
              <a:latin typeface="Calibri" panose="020F0502020204030204"/>
              <a:ea typeface="+mn-ea"/>
              <a:cs typeface="+mn-cs"/>
            </a:rPr>
            <a:t>null</a:t>
          </a:r>
          <a:r>
            <a:rPr lang="ru-RU" sz="2200" b="0" i="0" kern="1200" dirty="0">
              <a:solidFill>
                <a:prstClr val="black">
                  <a:hueOff val="0"/>
                  <a:satOff val="0"/>
                  <a:lumOff val="0"/>
                  <a:alphaOff val="0"/>
                </a:prstClr>
              </a:solidFill>
              <a:latin typeface="Calibri" panose="020F0502020204030204"/>
              <a:ea typeface="+mn-ea"/>
              <a:cs typeface="+mn-cs"/>
            </a:rPr>
            <a:t>. </a:t>
          </a:r>
          <a:endParaRPr lang="en-US" sz="2200" b="0" i="0" kern="1200" dirty="0">
            <a:solidFill>
              <a:prstClr val="black">
                <a:hueOff val="0"/>
                <a:satOff val="0"/>
                <a:lumOff val="0"/>
                <a:alphaOff val="0"/>
              </a:prstClr>
            </a:solidFill>
            <a:latin typeface="Calibri" panose="020F0502020204030204"/>
            <a:ea typeface="+mn-ea"/>
            <a:cs typeface="+mn-cs"/>
          </a:endParaRPr>
        </a:p>
      </dsp:txBody>
      <dsp:txXfrm rot="-5400000">
        <a:off x="1501094" y="143840"/>
        <a:ext cx="2802731" cy="3446114"/>
      </dsp:txXfrm>
    </dsp:sp>
    <dsp:sp modelId="{69F1C722-FAD8-804A-8667-3D295CAE9EBB}">
      <dsp:nvSpPr>
        <dsp:cNvPr id="0" name=""/>
        <dsp:cNvSpPr/>
      </dsp:nvSpPr>
      <dsp:spPr>
        <a:xfrm>
          <a:off x="31294" y="3646"/>
          <a:ext cx="1534598" cy="3730153"/>
        </a:xfrm>
        <a:prstGeom prst="roundRect">
          <a:avLst/>
        </a:prstGeom>
        <a:solidFill>
          <a:schemeClr val="accent2">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ru-RU" sz="2400" b="1" i="0" kern="1200" dirty="0">
              <a:solidFill>
                <a:schemeClr val="tx1"/>
              </a:solidFill>
            </a:rPr>
            <a:t>Ссылочные (объект-</a:t>
          </a:r>
          <a:r>
            <a:rPr lang="ru-RU" sz="2400" b="1" i="0" kern="1200" dirty="0" err="1">
              <a:solidFill>
                <a:schemeClr val="tx1"/>
              </a:solidFill>
            </a:rPr>
            <a:t>ные</a:t>
          </a:r>
          <a:r>
            <a:rPr lang="ru-RU" sz="2400" b="1" i="0" kern="1200" dirty="0">
              <a:solidFill>
                <a:schemeClr val="tx1"/>
              </a:solidFill>
            </a:rPr>
            <a:t>)</a:t>
          </a:r>
          <a:endParaRPr lang="en-US" sz="2400" b="1" i="0" kern="1200" dirty="0">
            <a:solidFill>
              <a:schemeClr val="tx1"/>
            </a:solidFill>
          </a:endParaRPr>
        </a:p>
      </dsp:txBody>
      <dsp:txXfrm>
        <a:off x="106207" y="78559"/>
        <a:ext cx="1384772" cy="3580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6DE25-FB72-FE49-B24C-17CD28F7E514}">
      <dsp:nvSpPr>
        <dsp:cNvPr id="0" name=""/>
        <dsp:cNvSpPr/>
      </dsp:nvSpPr>
      <dsp:spPr>
        <a:xfrm rot="5400000">
          <a:off x="980179" y="706666"/>
          <a:ext cx="3886194" cy="2472871"/>
        </a:xfrm>
        <a:prstGeom prst="round2SameRect">
          <a:avLst/>
        </a:prstGeom>
        <a:solidFill>
          <a:schemeClr val="bg1"/>
        </a:solidFill>
        <a:ln w="6350" cap="flat" cmpd="sng" algn="ctr">
          <a:solidFill>
            <a:schemeClr val="accent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ru-RU" sz="2200" kern="1200" dirty="0">
              <a:solidFill>
                <a:prstClr val="black">
                  <a:hueOff val="0"/>
                  <a:satOff val="0"/>
                  <a:lumOff val="0"/>
                  <a:alphaOff val="0"/>
                </a:prstClr>
              </a:solidFill>
              <a:latin typeface="Calibri" panose="020F0502020204030204"/>
              <a:ea typeface="+mn-ea"/>
              <a:cs typeface="+mn-cs"/>
            </a:rPr>
            <a:t>Веществен-</a:t>
          </a:r>
          <a:r>
            <a:rPr lang="ru-RU" sz="2200" kern="1200" dirty="0" err="1">
              <a:solidFill>
                <a:prstClr val="black">
                  <a:hueOff val="0"/>
                  <a:satOff val="0"/>
                  <a:lumOff val="0"/>
                  <a:alphaOff val="0"/>
                </a:prstClr>
              </a:solidFill>
              <a:latin typeface="Calibri" panose="020F0502020204030204"/>
              <a:ea typeface="+mn-ea"/>
              <a:cs typeface="+mn-cs"/>
            </a:rPr>
            <a:t>ные</a:t>
          </a:r>
          <a:endParaRPr lang="en-US" sz="2200" kern="1200" dirty="0">
            <a:solidFill>
              <a:prstClr val="black">
                <a:hueOff val="0"/>
                <a:satOff val="0"/>
                <a:lumOff val="0"/>
                <a:alphaOff val="0"/>
              </a:prstClr>
            </a:solidFill>
            <a:latin typeface="Calibri" panose="020F0502020204030204"/>
            <a:ea typeface="+mn-ea"/>
            <a:cs typeface="+mn-cs"/>
          </a:endParaRPr>
        </a:p>
        <a:p>
          <a:pPr marL="228600" lvl="1" indent="-228600" algn="l" defTabSz="977900">
            <a:lnSpc>
              <a:spcPct val="90000"/>
            </a:lnSpc>
            <a:spcBef>
              <a:spcPct val="0"/>
            </a:spcBef>
            <a:spcAft>
              <a:spcPct val="15000"/>
            </a:spcAft>
            <a:buChar char="•"/>
          </a:pPr>
          <a:r>
            <a:rPr lang="ru-RU" sz="2200" kern="1200" dirty="0" err="1"/>
            <a:t>Целочислен-ные</a:t>
          </a:r>
          <a:endParaRPr lang="en-US" sz="2200" kern="1200" dirty="0">
            <a:solidFill>
              <a:prstClr val="black">
                <a:hueOff val="0"/>
                <a:satOff val="0"/>
                <a:lumOff val="0"/>
                <a:alphaOff val="0"/>
              </a:prstClr>
            </a:solidFill>
            <a:latin typeface="Calibri" panose="020F0502020204030204"/>
            <a:ea typeface="+mn-ea"/>
            <a:cs typeface="+mn-cs"/>
          </a:endParaRPr>
        </a:p>
        <a:p>
          <a:pPr marL="228600" lvl="1" indent="-228600" algn="l" defTabSz="977900">
            <a:lnSpc>
              <a:spcPct val="90000"/>
            </a:lnSpc>
            <a:spcBef>
              <a:spcPct val="0"/>
            </a:spcBef>
            <a:spcAft>
              <a:spcPct val="15000"/>
            </a:spcAft>
            <a:buChar char="•"/>
          </a:pPr>
          <a:r>
            <a:rPr lang="ru-RU" sz="2200" kern="1200" dirty="0">
              <a:solidFill>
                <a:prstClr val="black">
                  <a:hueOff val="0"/>
                  <a:satOff val="0"/>
                  <a:lumOff val="0"/>
                  <a:alphaOff val="0"/>
                </a:prstClr>
              </a:solidFill>
              <a:latin typeface="Calibri" panose="020F0502020204030204"/>
              <a:ea typeface="+mn-ea"/>
              <a:cs typeface="+mn-cs"/>
            </a:rPr>
            <a:t>логические</a:t>
          </a:r>
          <a:endParaRPr lang="en-US" sz="2200" kern="1200" dirty="0">
            <a:solidFill>
              <a:prstClr val="black">
                <a:hueOff val="0"/>
                <a:satOff val="0"/>
                <a:lumOff val="0"/>
                <a:alphaOff val="0"/>
              </a:prstClr>
            </a:solidFill>
            <a:latin typeface="Calibri" panose="020F0502020204030204"/>
            <a:ea typeface="+mn-ea"/>
            <a:cs typeface="+mn-cs"/>
          </a:endParaRPr>
        </a:p>
      </dsp:txBody>
      <dsp:txXfrm rot="-5400000">
        <a:off x="1686840" y="120721"/>
        <a:ext cx="2352155" cy="3644762"/>
      </dsp:txXfrm>
    </dsp:sp>
    <dsp:sp modelId="{B5B16719-90E3-EA42-8665-4817FE208C9E}">
      <dsp:nvSpPr>
        <dsp:cNvPr id="0" name=""/>
        <dsp:cNvSpPr/>
      </dsp:nvSpPr>
      <dsp:spPr>
        <a:xfrm>
          <a:off x="0" y="0"/>
          <a:ext cx="1686115" cy="388240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ru-RU" sz="2400" kern="1200" dirty="0"/>
            <a:t>При-</a:t>
          </a:r>
          <a:r>
            <a:rPr lang="ru-RU" sz="2400" kern="1200" dirty="0" err="1"/>
            <a:t>митив</a:t>
          </a:r>
          <a:r>
            <a:rPr lang="ru-RU" sz="2400" kern="1200" dirty="0"/>
            <a:t>-</a:t>
          </a:r>
          <a:r>
            <a:rPr lang="ru-RU" sz="2400" kern="1200" dirty="0" err="1"/>
            <a:t>ные</a:t>
          </a:r>
          <a:endParaRPr lang="ru-RU" sz="2400" kern="1200" dirty="0"/>
        </a:p>
        <a:p>
          <a:pPr marL="0" lvl="0" indent="0" algn="ctr" defTabSz="1066800">
            <a:lnSpc>
              <a:spcPct val="90000"/>
            </a:lnSpc>
            <a:spcBef>
              <a:spcPct val="0"/>
            </a:spcBef>
            <a:spcAft>
              <a:spcPct val="35000"/>
            </a:spcAft>
            <a:buNone/>
          </a:pPr>
          <a:r>
            <a:rPr lang="ru-RU" sz="2400" kern="1200" dirty="0"/>
            <a:t>(базовые)</a:t>
          </a:r>
          <a:endParaRPr lang="en-US" sz="2400" kern="1200" dirty="0"/>
        </a:p>
      </dsp:txBody>
      <dsp:txXfrm>
        <a:off x="82309" y="82309"/>
        <a:ext cx="1521497" cy="37177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F1453-A84B-C04C-A3D7-88BA22B5CF02}">
      <dsp:nvSpPr>
        <dsp:cNvPr id="0" name=""/>
        <dsp:cNvSpPr/>
      </dsp:nvSpPr>
      <dsp:spPr>
        <a:xfrm>
          <a:off x="2682239" y="1699"/>
          <a:ext cx="4023360" cy="3476401"/>
        </a:xfrm>
        <a:prstGeom prst="rightArrow">
          <a:avLst>
            <a:gd name="adj1" fmla="val 75000"/>
            <a:gd name="adj2" fmla="val 50000"/>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0955" tIns="20955" rIns="20955" bIns="20955" numCol="1" spcCol="1270" anchor="t" anchorCtr="0">
          <a:noAutofit/>
        </a:bodyPr>
        <a:lstStyle/>
        <a:p>
          <a:pPr marL="285750" lvl="1" indent="-285750" algn="l" defTabSz="1466850">
            <a:lnSpc>
              <a:spcPct val="90000"/>
            </a:lnSpc>
            <a:spcBef>
              <a:spcPct val="0"/>
            </a:spcBef>
            <a:spcAft>
              <a:spcPct val="15000"/>
            </a:spcAft>
            <a:buChar char="•"/>
          </a:pPr>
          <a:r>
            <a:rPr lang="ru-RU" sz="3300" kern="1200" dirty="0"/>
            <a:t>массивы различной размерности</a:t>
          </a:r>
          <a:endParaRPr lang="en-US" sz="3300" kern="1200" dirty="0"/>
        </a:p>
        <a:p>
          <a:pPr marL="285750" lvl="1" indent="-285750" algn="l" defTabSz="1466850">
            <a:lnSpc>
              <a:spcPct val="90000"/>
            </a:lnSpc>
            <a:spcBef>
              <a:spcPct val="0"/>
            </a:spcBef>
            <a:spcAft>
              <a:spcPct val="15000"/>
            </a:spcAft>
            <a:buChar char="•"/>
          </a:pPr>
          <a:r>
            <a:rPr lang="ru-RU" sz="3300" kern="1200" dirty="0"/>
            <a:t>списки</a:t>
          </a:r>
          <a:endParaRPr lang="en-US" sz="3300" kern="1200" dirty="0"/>
        </a:p>
      </dsp:txBody>
      <dsp:txXfrm>
        <a:off x="2682239" y="436249"/>
        <a:ext cx="2719710" cy="2607301"/>
      </dsp:txXfrm>
    </dsp:sp>
    <dsp:sp modelId="{124922B8-514C-784B-AB7F-197C6AA9DFC8}">
      <dsp:nvSpPr>
        <dsp:cNvPr id="0" name=""/>
        <dsp:cNvSpPr/>
      </dsp:nvSpPr>
      <dsp:spPr>
        <a:xfrm>
          <a:off x="0" y="1699"/>
          <a:ext cx="2682240" cy="347640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Массивы фундаментальные структуры данных</a:t>
          </a:r>
          <a:endParaRPr lang="en-US" sz="2800" kern="1200" dirty="0"/>
        </a:p>
      </dsp:txBody>
      <dsp:txXfrm>
        <a:off x="130936" y="132635"/>
        <a:ext cx="2420368" cy="321452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2T19:54:09.222"/>
    </inkml:context>
    <inkml:brush xml:id="br0">
      <inkml:brushProperty name="width" value="0.05" units="cm"/>
      <inkml:brushProperty name="height" value="0.05" units="cm"/>
      <inkml:brushProperty name="color" value="#E71224"/>
    </inkml:brush>
  </inkml:definitions>
  <inkml:trace contextRef="#ctx0" brushRef="#br0">0 1 24575,'18'7'0,"16"8"0,35 16 0,-17-9 0,5 2 0,11 4 0,5 0 0,14 3 0,2 0 0,6 0 0,0-1 0,-6-3 0,-1-1 0,-7-4 0,-2-1 0,-13-6 0,-3-2 0,-9-3 0,-3-1 0,42 5 0,-16-1 0,-12-1 0,-8 2 0,4 1 0,15 3 0,-27-6 0,4 1 0,11 1 0,3-1 0,9 2 0,3-1 0,5 1 0,1-1 0,-1 0 0,-1-1 0,-9-2 0,-3 0 0,-15-2 0,-5-2 0,18 0 0,10-1 0,20-1 0,-36-1 0,0 0 0,-4 0 0,-4-1 0,8 0 0,-35-2 0,-29-4 0,-4-5 0,-3-4 0,-3-5 0,-1-2 0,1 1 0,1 1 0,-2 1 0,0-2 0,-4-2 0,-3-3 0,0 0 0,5 4 0,7 14 0,9 7 0,5 10 0,3 4 0,2 0 0,0 2 0,5 0 0,3 1 0,4-1 0,-2-5 0,-8-3 0,-7 2 0,-6 2 0,-2 1 0,-2-1 0,-2-2 0,-5 3 0,-9 6 0,-14 8 0,-13 8 0,-14 2 0,-6-1 0,3-6 0,13-9 0,18-9 0,16-7 0,11-4 0,3-2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3T06:22:45.725"/>
    </inkml:context>
    <inkml:brush xml:id="br0">
      <inkml:brushProperty name="width" value="0.05" units="cm"/>
      <inkml:brushProperty name="height" value="0.05" units="cm"/>
      <inkml:brushProperty name="color" value="#E71224"/>
    </inkml:brush>
  </inkml:definitions>
  <inkml:trace contextRef="#ctx0" brushRef="#br0">124 0 24575,'51'77'0,"0"-1"0,0 1 0,0-1 0,1 1 0,-1-1 0,0 1 0,0-1 0,1 0 0,-1 1 0,1 2 0,0 0 0,0-2 0,-2 0 0,-1-2 0,-2-2 0,-2-2 0,-3-2 0,8 16 0,-3-3 0,-3-3 0,-5-4 0,-3-6 0,1 7 0,-5-7 0,-8-10 0,2 27 0,-14-9 0,-10 6 0,-4-34 0,-1 2 0,1 11 0,-1 1 0,1-2 0,0 1 0,0 11 0,1 1 0,-1 3 0,-1 0 0,0 0 0,-2 0 0,0 2 0,-2-1 0,-1-15 0,-2-3 0,-1-3 0,-2-2 0,-2 0 0,-2 0 0,-2 1 0,0 0 0,-2 2 0,0 0 0,0 1 0,0 1 0,0 0 0,-1 2 0,0 0 0,0 1 0,-1-1 0,1-1 0,-1-2 0,0-1 0,2-3 0,-1-2 0,1-3 0,-1 0 0,-1 1 0,-2-1 0,-1 0 0,-2-2 0,0-2 0,-1-1 0,-31 35 0,1-15 0,1-12 0,-6-3 0,-11 0 0,27-21 0,-1 2 0,-4 0 0,0-1-3392,4-2 0,4-2 3392,-20 10 0,38-20 0,19-12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3T06:22:47.627"/>
    </inkml:context>
    <inkml:brush xml:id="br0">
      <inkml:brushProperty name="width" value="0.05" units="cm"/>
      <inkml:brushProperty name="height" value="0.05" units="cm"/>
      <inkml:brushProperty name="color" value="#E71224"/>
    </inkml:brush>
  </inkml:definitions>
  <inkml:trace contextRef="#ctx0" brushRef="#br0">524 0 24575,'51'23'0,"-7"-2"0,7 3 0,25 11 0,8 3 0,-16-7 0,4 1 0,0-1-1910,-5-1 1,0-1-1,-4-2 1910,17 5 0,-10-2 1705,0 8-1705,-76-17 925,-51 1-925,12-7 0,-6 0 0,-9 3 0,-3-1 0,-4 0 0,0 0 1549,6-3 1,4-2-1550,-25 5 0,34-9 0,27-4 0,0 0 0,-5-1 0,-20 4 0,-18 2 0,-2 1 0,8-1 0,18-4 0,21-1 0,10-3 0,2 0 0,-6 1 0,-4 1 0,-1 0 0,4-1 0,-10 0 0,-18 1 0,-31 3 0,-16 4 0,18 0 0,26-4 0,34-7 0,12-6 0,4-3 0,6-5 0,24-11 0,34-15 0,-24 17 0,2 1 0,2-1 0,-1 1 0,30-17 0,-28 11 0,-18 4 0,-11 0 0,-8 0 0,-2 1 0,-4 1 0,-3 6 0,-3 5 0,0 3 0,-1 4 0,-2-3 0,-6-3 0,4 4 0,-3-1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D27605-6B5A-40E7-9B80-1EB36C71D8AC}" type="datetimeFigureOut">
              <a:rPr lang="ru-RU" smtClean="0"/>
              <a:t>12.09.2022</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E7736C-C334-4D13-BEA9-E2AFFFF6149A}" type="slidenum">
              <a:rPr lang="ru-RU" smtClean="0"/>
              <a:t>‹#›</a:t>
            </a:fld>
            <a:endParaRPr lang="ru-RU"/>
          </a:p>
        </p:txBody>
      </p:sp>
    </p:spTree>
    <p:extLst>
      <p:ext uri="{BB962C8B-B14F-4D97-AF65-F5344CB8AC3E}">
        <p14:creationId xmlns:p14="http://schemas.microsoft.com/office/powerpoint/2010/main" val="355552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xposnitc.github.io/os_spec-files/processmodel.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xposnitc.github.io/os_design-files/process_table.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Язык </a:t>
            </a:r>
            <a:r>
              <a:rPr lang="ru-RU" sz="1200" kern="1200" dirty="0" err="1">
                <a:solidFill>
                  <a:schemeClr val="tx1"/>
                </a:solidFill>
                <a:effectLst/>
                <a:latin typeface="+mn-lt"/>
                <a:ea typeface="+mn-ea"/>
                <a:cs typeface="+mn-cs"/>
              </a:rPr>
              <a:t>Java</a:t>
            </a:r>
            <a:r>
              <a:rPr lang="ru-RU" sz="1200" kern="1200" dirty="0">
                <a:solidFill>
                  <a:schemeClr val="tx1"/>
                </a:solidFill>
                <a:effectLst/>
                <a:latin typeface="+mn-lt"/>
                <a:ea typeface="+mn-ea"/>
                <a:cs typeface="+mn-cs"/>
              </a:rPr>
              <a:t> долгие годы остается наиболее популярным языком у разработчиков объектно-ориентированным языком программирования. Этот язык программирования изначально был разработан компанией̆ </a:t>
            </a:r>
            <a:r>
              <a:rPr lang="ru-RU" sz="1200" kern="1200" dirty="0" err="1">
                <a:solidFill>
                  <a:schemeClr val="tx1"/>
                </a:solidFill>
                <a:effectLst/>
                <a:latin typeface="+mn-lt"/>
                <a:ea typeface="+mn-ea"/>
                <a:cs typeface="+mn-cs"/>
              </a:rPr>
              <a:t>Sun</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Microsystems</a:t>
            </a:r>
            <a:r>
              <a:rPr lang="ru-RU" sz="1200" kern="1200" dirty="0">
                <a:solidFill>
                  <a:schemeClr val="tx1"/>
                </a:solidFill>
                <a:effectLst/>
                <a:latin typeface="+mn-lt"/>
                <a:ea typeface="+mn-ea"/>
                <a:cs typeface="+mn-cs"/>
              </a:rPr>
              <a:t> и представляет </a:t>
            </a:r>
            <a:r>
              <a:rPr lang="ru-RU" sz="1200" kern="1200" dirty="0" err="1">
                <a:solidFill>
                  <a:schemeClr val="tx1"/>
                </a:solidFill>
                <a:effectLst/>
                <a:latin typeface="+mn-lt"/>
                <a:ea typeface="+mn-ea"/>
                <a:cs typeface="+mn-cs"/>
              </a:rPr>
              <a:t>собои</a:t>
            </a:r>
            <a:r>
              <a:rPr lang="ru-RU" sz="1200" kern="1200" dirty="0">
                <a:solidFill>
                  <a:schemeClr val="tx1"/>
                </a:solidFill>
                <a:effectLst/>
                <a:latin typeface="+mn-lt"/>
                <a:ea typeface="+mn-ea"/>
                <a:cs typeface="+mn-cs"/>
              </a:rPr>
              <a:t>̆ «чисто» объектно-ориентированный язык. То есть на этом языке программирования нельзя написать программу, которая не содержит хотя бы один класс. Если на языке программирования С++, который тоже поддерживает принципы объектно-ориентированного программирования можно написать программу в процедурном стиле, то на языке </a:t>
            </a:r>
            <a:r>
              <a:rPr lang="ru-RU" sz="1200" kern="1200" dirty="0" err="1">
                <a:solidFill>
                  <a:schemeClr val="tx1"/>
                </a:solidFill>
                <a:effectLst/>
                <a:latin typeface="+mn-lt"/>
                <a:ea typeface="+mn-ea"/>
                <a:cs typeface="+mn-cs"/>
              </a:rPr>
              <a:t>Java</a:t>
            </a:r>
            <a:r>
              <a:rPr lang="ru-RU" sz="1200" kern="1200" dirty="0">
                <a:solidFill>
                  <a:schemeClr val="tx1"/>
                </a:solidFill>
                <a:effectLst/>
                <a:latin typeface="+mn-lt"/>
                <a:ea typeface="+mn-ea"/>
                <a:cs typeface="+mn-cs"/>
              </a:rPr>
              <a:t> этого сделать не получится. Синтаксис языка </a:t>
            </a:r>
            <a:r>
              <a:rPr lang="ru-RU" sz="1200" kern="1200" dirty="0" err="1">
                <a:solidFill>
                  <a:schemeClr val="tx1"/>
                </a:solidFill>
                <a:effectLst/>
                <a:latin typeface="+mn-lt"/>
                <a:ea typeface="+mn-ea"/>
                <a:cs typeface="+mn-cs"/>
              </a:rPr>
              <a:t>Java</a:t>
            </a:r>
            <a:r>
              <a:rPr lang="ru-RU" sz="1200" kern="1200" dirty="0">
                <a:solidFill>
                  <a:schemeClr val="tx1"/>
                </a:solidFill>
                <a:effectLst/>
                <a:latin typeface="+mn-lt"/>
                <a:ea typeface="+mn-ea"/>
                <a:cs typeface="+mn-cs"/>
              </a:rPr>
              <a:t> очень похож синтаксис языка С++ и обеспечивает довольно низкий уровень вхождения. То есть если вы ранее программировали на языке С++, то вам легко будет научиться программировать на </a:t>
            </a:r>
            <a:r>
              <a:rPr lang="ru-RU" sz="1200" kern="1200" dirty="0" err="1">
                <a:solidFill>
                  <a:schemeClr val="tx1"/>
                </a:solidFill>
                <a:effectLst/>
                <a:latin typeface="+mn-lt"/>
                <a:ea typeface="+mn-ea"/>
                <a:cs typeface="+mn-cs"/>
              </a:rPr>
              <a:t>Java</a:t>
            </a:r>
            <a:r>
              <a:rPr lang="ru-RU" sz="1200" kern="1200" dirty="0">
                <a:solidFill>
                  <a:schemeClr val="tx1"/>
                </a:solidFill>
                <a:effectLst/>
                <a:latin typeface="+mn-lt"/>
                <a:ea typeface="+mn-ea"/>
                <a:cs typeface="+mn-cs"/>
              </a:rPr>
              <a:t>. Язык </a:t>
            </a:r>
            <a:r>
              <a:rPr lang="ru-RU" sz="1200" kern="1200" dirty="0" err="1">
                <a:solidFill>
                  <a:schemeClr val="tx1"/>
                </a:solidFill>
                <a:effectLst/>
                <a:latin typeface="+mn-lt"/>
                <a:ea typeface="+mn-ea"/>
                <a:cs typeface="+mn-cs"/>
              </a:rPr>
              <a:t>Java</a:t>
            </a:r>
            <a:r>
              <a:rPr lang="ru-RU" sz="1200" kern="1200" dirty="0">
                <a:solidFill>
                  <a:schemeClr val="tx1"/>
                </a:solidFill>
                <a:effectLst/>
                <a:latin typeface="+mn-lt"/>
                <a:ea typeface="+mn-ea"/>
                <a:cs typeface="+mn-cs"/>
              </a:rPr>
              <a:t> является кроссплатформенным, и разрабатывался под девизом «сделано единожды, работает везде». Он отлично подходит для разработки </a:t>
            </a:r>
            <a:r>
              <a:rPr lang="ru-RU" sz="1200" kern="1200" dirty="0" err="1">
                <a:solidFill>
                  <a:schemeClr val="tx1"/>
                </a:solidFill>
                <a:effectLst/>
                <a:latin typeface="+mn-lt"/>
                <a:ea typeface="+mn-ea"/>
                <a:cs typeface="+mn-cs"/>
              </a:rPr>
              <a:t>Web</a:t>
            </a:r>
            <a:r>
              <a:rPr lang="ru-RU" sz="1200" kern="1200" dirty="0">
                <a:solidFill>
                  <a:schemeClr val="tx1"/>
                </a:solidFill>
                <a:effectLst/>
                <a:latin typeface="+mn-lt"/>
                <a:ea typeface="+mn-ea"/>
                <a:cs typeface="+mn-cs"/>
              </a:rPr>
              <a:t>-ориентированных приложений. </a:t>
            </a:r>
          </a:p>
          <a:p>
            <a:r>
              <a:rPr lang="ru-RU" sz="1200" kern="1200" dirty="0">
                <a:solidFill>
                  <a:schemeClr val="tx1"/>
                </a:solidFill>
                <a:effectLst/>
                <a:latin typeface="+mn-lt"/>
                <a:ea typeface="+mn-ea"/>
                <a:cs typeface="+mn-cs"/>
              </a:rPr>
              <a:t>Почему этот язык необходимо изучать?</a:t>
            </a:r>
          </a:p>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6</a:t>
            </a:fld>
            <a:endParaRPr lang="ru-RU"/>
          </a:p>
        </p:txBody>
      </p:sp>
    </p:spTree>
    <p:extLst>
      <p:ext uri="{BB962C8B-B14F-4D97-AF65-F5344CB8AC3E}">
        <p14:creationId xmlns:p14="http://schemas.microsoft.com/office/powerpoint/2010/main" val="891393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Кроссплатформенность означает, что существуют средства разработки для большинства аппаратных платформ.</a:t>
            </a:r>
          </a:p>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18</a:t>
            </a:fld>
            <a:endParaRPr lang="ru-RU"/>
          </a:p>
        </p:txBody>
      </p:sp>
    </p:spTree>
    <p:extLst>
      <p:ext uri="{BB962C8B-B14F-4D97-AF65-F5344CB8AC3E}">
        <p14:creationId xmlns:p14="http://schemas.microsoft.com/office/powerpoint/2010/main" val="1269188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релиз </a:t>
            </a:r>
            <a:r>
              <a:rPr lang="en-US" dirty="0"/>
              <a:t>Java </a:t>
            </a:r>
            <a:r>
              <a:rPr lang="ru-RU" dirty="0" err="1"/>
              <a:t>посьтавляется</a:t>
            </a:r>
            <a:r>
              <a:rPr lang="ru-RU" dirty="0"/>
              <a:t> в виде двух различных дистрибутивов</a:t>
            </a:r>
          </a:p>
        </p:txBody>
      </p:sp>
      <p:sp>
        <p:nvSpPr>
          <p:cNvPr id="4" name="Номер слайда 3"/>
          <p:cNvSpPr>
            <a:spLocks noGrp="1"/>
          </p:cNvSpPr>
          <p:nvPr>
            <p:ph type="sldNum" sz="quarter" idx="5"/>
          </p:nvPr>
        </p:nvSpPr>
        <p:spPr/>
        <p:txBody>
          <a:bodyPr/>
          <a:lstStyle/>
          <a:p>
            <a:fld id="{53F20806-F0D2-174C-AC4F-53DB30FE7C14}" type="slidenum">
              <a:rPr lang="ru-RU" smtClean="0"/>
              <a:t>19</a:t>
            </a:fld>
            <a:endParaRPr lang="ru-RU"/>
          </a:p>
        </p:txBody>
      </p:sp>
    </p:spTree>
    <p:extLst>
      <p:ext uri="{BB962C8B-B14F-4D97-AF65-F5344CB8AC3E}">
        <p14:creationId xmlns:p14="http://schemas.microsoft.com/office/powerpoint/2010/main" val="383350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Нужно отметить, что наиболее популярная среди разработчиков </a:t>
            </a:r>
            <a:r>
              <a:rPr lang="en-US" sz="1200" kern="1200" dirty="0">
                <a:solidFill>
                  <a:schemeClr val="tx1"/>
                </a:solidFill>
                <a:effectLst/>
                <a:latin typeface="+mn-lt"/>
                <a:ea typeface="+mn-ea"/>
                <a:cs typeface="+mn-cs"/>
              </a:rPr>
              <a:t>IDE</a:t>
            </a:r>
            <a:r>
              <a:rPr lang="ru-RU" sz="1200" kern="1200" dirty="0">
                <a:solidFill>
                  <a:schemeClr val="tx1"/>
                </a:solidFill>
                <a:effectLst/>
                <a:latin typeface="+mn-lt"/>
                <a:ea typeface="+mn-ea"/>
                <a:cs typeface="+mn-cs"/>
              </a:rPr>
              <a:t> для разработки программ на </a:t>
            </a:r>
            <a:r>
              <a:rPr lang="en-US" sz="1200" kern="1200" dirty="0">
                <a:solidFill>
                  <a:schemeClr val="tx1"/>
                </a:solidFill>
                <a:effectLst/>
                <a:latin typeface="+mn-lt"/>
                <a:ea typeface="+mn-ea"/>
                <a:cs typeface="+mn-cs"/>
              </a:rPr>
              <a:t>Java </a:t>
            </a:r>
            <a:r>
              <a:rPr lang="ru-RU" sz="1200" kern="1200" dirty="0">
                <a:solidFill>
                  <a:schemeClr val="tx1"/>
                </a:solidFill>
                <a:effectLst/>
                <a:latin typeface="+mn-lt"/>
                <a:ea typeface="+mn-ea"/>
                <a:cs typeface="+mn-cs"/>
              </a:rPr>
              <a:t>является все- таки </a:t>
            </a:r>
            <a:r>
              <a:rPr lang="en-US" sz="1200" kern="1200" dirty="0">
                <a:solidFill>
                  <a:schemeClr val="tx1"/>
                </a:solidFill>
                <a:effectLst/>
                <a:latin typeface="+mn-lt"/>
                <a:ea typeface="+mn-ea"/>
                <a:cs typeface="+mn-cs"/>
              </a:rPr>
              <a:t>IDE IntelliJ IDEA </a:t>
            </a:r>
            <a:r>
              <a:rPr lang="ru-RU" sz="1200" kern="1200" dirty="0">
                <a:solidFill>
                  <a:schemeClr val="tx1"/>
                </a:solidFill>
                <a:effectLst/>
                <a:latin typeface="+mn-lt"/>
                <a:ea typeface="+mn-ea"/>
                <a:cs typeface="+mn-cs"/>
              </a:rPr>
              <a:t>от компании </a:t>
            </a:r>
            <a:r>
              <a:rPr lang="en-US" sz="1200" kern="1200" dirty="0">
                <a:solidFill>
                  <a:schemeClr val="tx1"/>
                </a:solidFill>
                <a:effectLst/>
                <a:latin typeface="+mn-lt"/>
                <a:ea typeface="+mn-ea"/>
                <a:cs typeface="+mn-cs"/>
              </a:rPr>
              <a:t>Jet Brains</a:t>
            </a:r>
            <a:r>
              <a:rPr lang="ru-RU" sz="1200" kern="1200" dirty="0">
                <a:solidFill>
                  <a:schemeClr val="tx1"/>
                </a:solidFill>
                <a:effectLst/>
                <a:latin typeface="+mn-lt"/>
                <a:ea typeface="+mn-ea"/>
                <a:cs typeface="+mn-cs"/>
              </a:rPr>
              <a:t>. И сегодня </a:t>
            </a:r>
            <a:r>
              <a:rPr lang="ru-RU" sz="1200" kern="1200" dirty="0" err="1">
                <a:solidFill>
                  <a:schemeClr val="tx1"/>
                </a:solidFill>
                <a:effectLst/>
                <a:latin typeface="+mn-lt"/>
                <a:ea typeface="+mn-ea"/>
                <a:cs typeface="+mn-cs"/>
              </a:rPr>
              <a:t>IntelliJ</a:t>
            </a:r>
            <a:r>
              <a:rPr lang="ru-RU" sz="1200" kern="1200" dirty="0">
                <a:solidFill>
                  <a:schemeClr val="tx1"/>
                </a:solidFill>
                <a:effectLst/>
                <a:latin typeface="+mn-lt"/>
                <a:ea typeface="+mn-ea"/>
                <a:cs typeface="+mn-cs"/>
              </a:rPr>
              <a:t> IDEA — это наиболее интеллектуальная среда. Она по ходу написания и выполнения может проанализировать код, выявить ошибки и предложить подходящее для каждого конкретного случая решение. Интеллектуальность среды IDEA состоит в том, что она строит синтаксическое дерево, только когда вы еще только набираете код. Проанализировав ссылки и те пути, по которым программа может быть выполнена, IDE предлагает варианты того, как код можно дополнить. </a:t>
            </a:r>
            <a:r>
              <a:rPr lang="en-US" sz="1200" kern="1200" dirty="0">
                <a:solidFill>
                  <a:schemeClr val="tx1"/>
                </a:solidFill>
                <a:effectLst/>
                <a:latin typeface="+mn-lt"/>
                <a:ea typeface="+mn-ea"/>
                <a:cs typeface="+mn-cs"/>
              </a:rPr>
              <a:t>IntelliJ IDEA </a:t>
            </a:r>
            <a:r>
              <a:rPr lang="ru-RU" sz="1200" kern="1200" dirty="0">
                <a:solidFill>
                  <a:schemeClr val="tx1"/>
                </a:solidFill>
                <a:effectLst/>
                <a:latin typeface="+mn-lt"/>
                <a:ea typeface="+mn-ea"/>
                <a:cs typeface="+mn-cs"/>
              </a:rPr>
              <a:t>является именно профессиональной средой разработки, поэтому как только вы пройдете стадию адаптации к такому ритму работы, то вам будет очень сложно вернуться на использованные ранее бесплатные программы. Поэтому советую вам выбрать именно этот инструмент для изучения программирования на этом языке, тем более что он доступен для разработки бесплатно, по академической лицензии. </a:t>
            </a:r>
          </a:p>
          <a:p>
            <a:r>
              <a:rPr lang="ru-RU" sz="1200" kern="1200" dirty="0">
                <a:solidFill>
                  <a:schemeClr val="tx1"/>
                </a:solidFill>
                <a:effectLst/>
                <a:latin typeface="+mn-lt"/>
                <a:ea typeface="+mn-ea"/>
                <a:cs typeface="+mn-cs"/>
              </a:rPr>
              <a:t>Основные преимущества этой </a:t>
            </a:r>
            <a:r>
              <a:rPr lang="en-US" sz="1200" kern="1200" dirty="0">
                <a:solidFill>
                  <a:schemeClr val="tx1"/>
                </a:solidFill>
                <a:effectLst/>
                <a:latin typeface="+mn-lt"/>
                <a:ea typeface="+mn-ea"/>
                <a:cs typeface="+mn-cs"/>
              </a:rPr>
              <a:t>IDE</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удобство и быстрота разработки (код пишется частично вами, а частично машинным интеллектом)</a:t>
            </a:r>
          </a:p>
          <a:p>
            <a:pPr lvl="0"/>
            <a:r>
              <a:rPr lang="ru-RU" sz="1200" kern="1200" dirty="0">
                <a:solidFill>
                  <a:schemeClr val="tx1"/>
                </a:solidFill>
                <a:effectLst/>
                <a:latin typeface="+mn-lt"/>
                <a:ea typeface="+mn-ea"/>
                <a:cs typeface="+mn-cs"/>
              </a:rPr>
              <a:t>интеллектуальность, разбор кода на лету;</a:t>
            </a:r>
          </a:p>
          <a:p>
            <a:pPr lvl="0"/>
            <a:r>
              <a:rPr lang="ru-RU" sz="1200" kern="1200" dirty="0" err="1">
                <a:solidFill>
                  <a:schemeClr val="tx1"/>
                </a:solidFill>
                <a:effectLst/>
                <a:latin typeface="+mn-lt"/>
                <a:ea typeface="+mn-ea"/>
                <a:cs typeface="+mn-cs"/>
              </a:rPr>
              <a:t>рефакторинг</a:t>
            </a:r>
            <a:r>
              <a:rPr lang="ru-RU" sz="1200" kern="1200" dirty="0">
                <a:solidFill>
                  <a:schemeClr val="tx1"/>
                </a:solidFill>
                <a:effectLst/>
                <a:latin typeface="+mn-lt"/>
                <a:ea typeface="+mn-ea"/>
                <a:cs typeface="+mn-cs"/>
              </a:rPr>
              <a:t> кода;</a:t>
            </a:r>
          </a:p>
          <a:p>
            <a:pPr lvl="0"/>
            <a:r>
              <a:rPr lang="ru-RU" sz="1200" kern="1200" dirty="0">
                <a:solidFill>
                  <a:schemeClr val="tx1"/>
                </a:solidFill>
                <a:effectLst/>
                <a:latin typeface="+mn-lt"/>
                <a:ea typeface="+mn-ea"/>
                <a:cs typeface="+mn-cs"/>
              </a:rPr>
              <a:t>множество доступных плагинов и </a:t>
            </a:r>
            <a:r>
              <a:rPr lang="ru-RU" sz="1200" kern="1200" dirty="0" err="1">
                <a:solidFill>
                  <a:schemeClr val="tx1"/>
                </a:solidFill>
                <a:effectLst/>
                <a:latin typeface="+mn-lt"/>
                <a:ea typeface="+mn-ea"/>
                <a:cs typeface="+mn-cs"/>
              </a:rPr>
              <a:t>фреймворков</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красивый и интуитивный интерфейс</a:t>
            </a:r>
          </a:p>
          <a:p>
            <a:pPr lvl="0"/>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IntelliJ IDEA, which is a fully functional, powerful, dedicated Java IDE. IntelliJ IDEA is also relatively easy to use; Compared to text editors, IntelliJ IDEA comes with many powerful features, such as smart completion, data flow analysis, language injection, inspections, and quick fixes. It also has many built-in developer tools, such as version control, a </a:t>
            </a:r>
            <a:r>
              <a:rPr lang="en-US" sz="1200" kern="1200" dirty="0" err="1">
                <a:solidFill>
                  <a:schemeClr val="tx1"/>
                </a:solidFill>
                <a:effectLst/>
                <a:latin typeface="+mn-lt"/>
                <a:ea typeface="+mn-ea"/>
                <a:cs typeface="+mn-cs"/>
              </a:rPr>
              <a:t>decompiler</a:t>
            </a:r>
            <a:r>
              <a:rPr lang="en-US" sz="1200" kern="1200" dirty="0">
                <a:solidFill>
                  <a:schemeClr val="tx1"/>
                </a:solidFill>
                <a:effectLst/>
                <a:latin typeface="+mn-lt"/>
                <a:ea typeface="+mn-ea"/>
                <a:cs typeface="+mn-cs"/>
              </a:rPr>
              <a:t>, an application server, and build tools such as Maven, Gradle, Ant, and others.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Eclipse, which is a powerful IDE that supports Java and many other programming languages such as C and C++. But for beginners, Eclipse might look daunting, with its complex user interface and sophisticated configurations,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20</a:t>
            </a:fld>
            <a:endParaRPr lang="ru-RU"/>
          </a:p>
        </p:txBody>
      </p:sp>
    </p:spTree>
    <p:extLst>
      <p:ext uri="{BB962C8B-B14F-4D97-AF65-F5344CB8AC3E}">
        <p14:creationId xmlns:p14="http://schemas.microsoft.com/office/powerpoint/2010/main" val="3434228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21</a:t>
            </a:fld>
            <a:endParaRPr lang="ru-RU"/>
          </a:p>
        </p:txBody>
      </p:sp>
    </p:spTree>
    <p:extLst>
      <p:ext uri="{BB962C8B-B14F-4D97-AF65-F5344CB8AC3E}">
        <p14:creationId xmlns:p14="http://schemas.microsoft.com/office/powerpoint/2010/main" val="96901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Здесь вы можете увидеть  связь  </a:t>
            </a:r>
            <a:r>
              <a:rPr lang="en-US" sz="1200" kern="1200" dirty="0">
                <a:solidFill>
                  <a:schemeClr val="tx1"/>
                </a:solidFill>
                <a:effectLst/>
                <a:latin typeface="+mn-lt"/>
                <a:ea typeface="+mn-ea"/>
                <a:cs typeface="+mn-cs"/>
              </a:rPr>
              <a:t>JDK, JRE, </a:t>
            </a:r>
            <a:r>
              <a:rPr lang="ru-RU" sz="1200" kern="1200" dirty="0">
                <a:solidFill>
                  <a:schemeClr val="tx1"/>
                </a:solidFill>
                <a:effectLst/>
                <a:latin typeface="+mn-lt"/>
                <a:ea typeface="+mn-ea"/>
                <a:cs typeface="+mn-cs"/>
              </a:rPr>
              <a:t>и </a:t>
            </a:r>
            <a:r>
              <a:rPr lang="en-US" sz="1200" kern="1200" dirty="0">
                <a:solidFill>
                  <a:schemeClr val="tx1"/>
                </a:solidFill>
                <a:effectLst/>
                <a:latin typeface="+mn-lt"/>
                <a:ea typeface="+mn-ea"/>
                <a:cs typeface="+mn-cs"/>
              </a:rPr>
              <a:t>JVM</a:t>
            </a:r>
            <a:r>
              <a:rPr lang="ru-RU" sz="1200" kern="1200" dirty="0">
                <a:solidFill>
                  <a:schemeClr val="tx1"/>
                </a:solidFill>
                <a:effectLst/>
                <a:latin typeface="+mn-lt"/>
                <a:ea typeface="+mn-ea"/>
                <a:cs typeface="+mn-cs"/>
              </a:rPr>
              <a:t>, то как это работает</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в архитектуре </a:t>
            </a:r>
            <a:r>
              <a:rPr lang="en-US" sz="1200" kern="1200" dirty="0">
                <a:solidFill>
                  <a:schemeClr val="tx1"/>
                </a:solidFill>
                <a:effectLst/>
                <a:latin typeface="+mn-lt"/>
                <a:ea typeface="+mn-ea"/>
                <a:cs typeface="+mn-cs"/>
              </a:rPr>
              <a:t> Java</a:t>
            </a:r>
            <a:r>
              <a:rPr lang="ru-RU"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JDK </a:t>
            </a:r>
            <a:r>
              <a:rPr lang="ru-RU" sz="1200" kern="1200" dirty="0">
                <a:solidFill>
                  <a:schemeClr val="tx1"/>
                </a:solidFill>
                <a:effectLst/>
                <a:latin typeface="+mn-lt"/>
                <a:ea typeface="+mn-ea"/>
                <a:cs typeface="+mn-cs"/>
              </a:rPr>
              <a:t>включает </a:t>
            </a:r>
            <a:r>
              <a:rPr lang="en-US" sz="1200" kern="1200" dirty="0">
                <a:solidFill>
                  <a:schemeClr val="tx1"/>
                </a:solidFill>
                <a:effectLst/>
                <a:latin typeface="+mn-lt"/>
                <a:ea typeface="+mn-ea"/>
                <a:cs typeface="+mn-cs"/>
              </a:rPr>
              <a:t>JRE </a:t>
            </a:r>
            <a:r>
              <a:rPr lang="ru-RU" sz="1200" kern="1200" dirty="0">
                <a:solidFill>
                  <a:schemeClr val="tx1"/>
                </a:solidFill>
                <a:effectLst/>
                <a:latin typeface="+mn-lt"/>
                <a:ea typeface="+mn-ea"/>
                <a:cs typeface="+mn-cs"/>
              </a:rPr>
              <a:t>и </a:t>
            </a:r>
            <a:r>
              <a:rPr lang="en-US" sz="1200" kern="1200" dirty="0">
                <a:solidFill>
                  <a:schemeClr val="tx1"/>
                </a:solidFill>
                <a:effectLst/>
                <a:latin typeface="+mn-lt"/>
                <a:ea typeface="+mn-ea"/>
                <a:cs typeface="+mn-cs"/>
              </a:rPr>
              <a:t>Java </a:t>
            </a:r>
            <a:r>
              <a:rPr lang="ru-RU" sz="1200" kern="1200" dirty="0">
                <a:solidFill>
                  <a:schemeClr val="tx1"/>
                </a:solidFill>
                <a:effectLst/>
                <a:latin typeface="+mn-lt"/>
                <a:ea typeface="+mn-ea"/>
                <a:cs typeface="+mn-cs"/>
              </a:rPr>
              <a:t>средства разработки</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а </a:t>
            </a:r>
            <a:r>
              <a:rPr lang="en-US" sz="1200" kern="1200" dirty="0">
                <a:solidFill>
                  <a:schemeClr val="tx1"/>
                </a:solidFill>
                <a:effectLst/>
                <a:latin typeface="+mn-lt"/>
                <a:ea typeface="+mn-ea"/>
                <a:cs typeface="+mn-cs"/>
              </a:rPr>
              <a:t>JRE </a:t>
            </a:r>
            <a:r>
              <a:rPr lang="ru-RU" sz="1200" kern="1200" dirty="0">
                <a:solidFill>
                  <a:schemeClr val="tx1"/>
                </a:solidFill>
                <a:effectLst/>
                <a:latin typeface="+mn-lt"/>
                <a:ea typeface="+mn-ea"/>
                <a:cs typeface="+mn-cs"/>
              </a:rPr>
              <a:t>включает </a:t>
            </a:r>
            <a:r>
              <a:rPr lang="en-US" sz="1200" kern="1200" dirty="0">
                <a:solidFill>
                  <a:schemeClr val="tx1"/>
                </a:solidFill>
                <a:effectLst/>
                <a:latin typeface="+mn-lt"/>
                <a:ea typeface="+mn-ea"/>
                <a:cs typeface="+mn-cs"/>
              </a:rPr>
              <a:t>JVM</a:t>
            </a:r>
            <a:r>
              <a:rPr lang="ru-RU" sz="1200" kern="1200" dirty="0">
                <a:solidFill>
                  <a:schemeClr val="tx1"/>
                </a:solidFill>
                <a:effectLst/>
                <a:latin typeface="+mn-lt"/>
                <a:ea typeface="+mn-ea"/>
                <a:cs typeface="+mn-cs"/>
              </a:rPr>
              <a:t>и библиотеки классов</a:t>
            </a:r>
            <a:r>
              <a:rPr lang="en-US" sz="1200" kern="12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и некоторые другие файлы</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Внутри </a:t>
            </a:r>
            <a:r>
              <a:rPr lang="en-US" sz="1200" kern="1200" dirty="0">
                <a:solidFill>
                  <a:schemeClr val="tx1"/>
                </a:solidFill>
                <a:effectLst/>
                <a:latin typeface="+mn-lt"/>
                <a:ea typeface="+mn-ea"/>
                <a:cs typeface="+mn-cs"/>
              </a:rPr>
              <a:t>JVM, </a:t>
            </a:r>
            <a:r>
              <a:rPr lang="ru-RU" sz="1200" kern="1200" dirty="0">
                <a:solidFill>
                  <a:schemeClr val="tx1"/>
                </a:solidFill>
                <a:effectLst/>
                <a:latin typeface="+mn-lt"/>
                <a:ea typeface="+mn-ea"/>
                <a:cs typeface="+mn-cs"/>
              </a:rPr>
              <a:t>существует </a:t>
            </a:r>
            <a:r>
              <a:rPr lang="en-US" sz="1200" kern="1200" dirty="0">
                <a:solidFill>
                  <a:schemeClr val="tx1"/>
                </a:solidFill>
                <a:effectLst/>
                <a:latin typeface="+mn-lt"/>
                <a:ea typeface="+mn-ea"/>
                <a:cs typeface="+mn-cs"/>
              </a:rPr>
              <a:t>a just-in-time (JIT) </a:t>
            </a:r>
            <a:r>
              <a:rPr lang="ru-RU" sz="1200" kern="1200" dirty="0">
                <a:solidFill>
                  <a:schemeClr val="tx1"/>
                </a:solidFill>
                <a:effectLst/>
                <a:latin typeface="+mn-lt"/>
                <a:ea typeface="+mn-ea"/>
                <a:cs typeface="+mn-cs"/>
              </a:rPr>
              <a:t>компилятор</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который компилирует</a:t>
            </a:r>
            <a:r>
              <a:rPr lang="en-US" sz="1200" kern="1200" dirty="0">
                <a:solidFill>
                  <a:schemeClr val="tx1"/>
                </a:solidFill>
                <a:effectLst/>
                <a:latin typeface="+mn-lt"/>
                <a:ea typeface="+mn-ea"/>
                <a:cs typeface="+mn-cs"/>
              </a:rPr>
              <a:t> Java </a:t>
            </a:r>
            <a:r>
              <a:rPr lang="ru-RU" sz="1200" kern="1200" dirty="0" err="1">
                <a:solidFill>
                  <a:schemeClr val="tx1"/>
                </a:solidFill>
                <a:effectLst/>
                <a:latin typeface="+mn-lt"/>
                <a:ea typeface="+mn-ea"/>
                <a:cs typeface="+mn-cs"/>
              </a:rPr>
              <a:t>байткод</a:t>
            </a:r>
            <a:r>
              <a:rPr lang="ru-RU" sz="1200" kern="1200" dirty="0">
                <a:solidFill>
                  <a:schemeClr val="tx1"/>
                </a:solidFill>
                <a:effectLst/>
                <a:latin typeface="+mn-lt"/>
                <a:ea typeface="+mn-ea"/>
                <a:cs typeface="+mn-cs"/>
              </a:rPr>
              <a:t> в </a:t>
            </a:r>
            <a:r>
              <a:rPr lang="ru-RU" sz="1200" kern="1200" dirty="0" err="1">
                <a:solidFill>
                  <a:schemeClr val="tx1"/>
                </a:solidFill>
                <a:effectLst/>
                <a:latin typeface="+mn-lt"/>
                <a:ea typeface="+mn-ea"/>
                <a:cs typeface="+mn-cs"/>
              </a:rPr>
              <a:t>нативный</a:t>
            </a:r>
            <a:r>
              <a:rPr lang="ru-RU" sz="1200" kern="1200" dirty="0">
                <a:solidFill>
                  <a:schemeClr val="tx1"/>
                </a:solidFill>
                <a:effectLst/>
                <a:latin typeface="+mn-lt"/>
                <a:ea typeface="+mn-ea"/>
                <a:cs typeface="+mn-cs"/>
              </a:rPr>
              <a:t> машинный код, во время  выполнения</a:t>
            </a:r>
            <a:r>
              <a:rPr lang="en-US" sz="1200" kern="1200" dirty="0">
                <a:solidFill>
                  <a:schemeClr val="tx1"/>
                </a:solidFill>
                <a:effectLst/>
                <a:latin typeface="+mn-lt"/>
                <a:ea typeface="+mn-ea"/>
                <a:cs typeface="+mn-cs"/>
              </a:rPr>
              <a:t>a Java</a:t>
            </a:r>
            <a:r>
              <a:rPr lang="ru-RU" sz="1200" kern="1200" dirty="0">
                <a:solidFill>
                  <a:schemeClr val="tx1"/>
                </a:solidFill>
                <a:effectLst/>
                <a:latin typeface="+mn-lt"/>
                <a:ea typeface="+mn-ea"/>
                <a:cs typeface="+mn-cs"/>
              </a:rPr>
              <a:t> программы</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то есть во время выполнения</a:t>
            </a:r>
            <a:r>
              <a:rPr lang="en-US" sz="1200"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JIT </a:t>
            </a:r>
            <a:r>
              <a:rPr lang="ru-RU" sz="1200" kern="1200" dirty="0">
                <a:solidFill>
                  <a:schemeClr val="tx1"/>
                </a:solidFill>
                <a:effectLst/>
                <a:latin typeface="+mn-lt"/>
                <a:ea typeface="+mn-ea"/>
                <a:cs typeface="+mn-cs"/>
              </a:rPr>
              <a:t>улучшает производительность </a:t>
            </a:r>
            <a:r>
              <a:rPr lang="en-US" sz="1200" kern="1200" dirty="0">
                <a:solidFill>
                  <a:schemeClr val="tx1"/>
                </a:solidFill>
                <a:effectLst/>
                <a:latin typeface="+mn-lt"/>
                <a:ea typeface="+mn-ea"/>
                <a:cs typeface="+mn-cs"/>
              </a:rPr>
              <a:t>Java</a:t>
            </a:r>
            <a:r>
              <a:rPr lang="ru-RU" sz="1200" kern="1200" dirty="0">
                <a:solidFill>
                  <a:schemeClr val="tx1"/>
                </a:solidFill>
                <a:effectLst/>
                <a:latin typeface="+mn-lt"/>
                <a:ea typeface="+mn-ea"/>
                <a:cs typeface="+mn-cs"/>
              </a:rPr>
              <a:t> приложений</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22</a:t>
            </a:fld>
            <a:endParaRPr lang="ru-RU"/>
          </a:p>
        </p:txBody>
      </p:sp>
    </p:spTree>
    <p:extLst>
      <p:ext uri="{BB962C8B-B14F-4D97-AF65-F5344CB8AC3E}">
        <p14:creationId xmlns:p14="http://schemas.microsoft.com/office/powerpoint/2010/main" val="1656548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23</a:t>
            </a:fld>
            <a:endParaRPr lang="ru-RU"/>
          </a:p>
        </p:txBody>
      </p:sp>
    </p:spTree>
    <p:extLst>
      <p:ext uri="{BB962C8B-B14F-4D97-AF65-F5344CB8AC3E}">
        <p14:creationId xmlns:p14="http://schemas.microsoft.com/office/powerpoint/2010/main" val="738153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На вершине иерархии наследования лежит класс </a:t>
            </a:r>
            <a:r>
              <a:rPr lang="en-US" sz="1200" kern="1200" dirty="0">
                <a:solidFill>
                  <a:schemeClr val="tx1"/>
                </a:solidFill>
                <a:effectLst/>
                <a:latin typeface="+mn-lt"/>
                <a:ea typeface="+mn-ea"/>
                <a:cs typeface="+mn-cs"/>
              </a:rPr>
              <a:t>Object</a:t>
            </a:r>
            <a:r>
              <a:rPr lang="ru-RU" sz="1200" kern="1200" dirty="0">
                <a:solidFill>
                  <a:schemeClr val="tx1"/>
                </a:solidFill>
                <a:effectLst/>
                <a:latin typeface="+mn-lt"/>
                <a:ea typeface="+mn-ea"/>
                <a:cs typeface="+mn-cs"/>
              </a:rPr>
              <a:t>. Это означает, что все остальные классы являются его потомками. Это означает, что когда вы создаете собственные классы, то вы неявным образом наследуетесь от этого класса. У этого класса есть методы, которые вы можете переопределять в своих классах. Есть две разновидности классов - просто классы и интерфейсы. Вы можете создавать свои собственные классы, используя ООП, например при помощи наследования.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Object clone() </a:t>
            </a:r>
            <a:r>
              <a:rPr lang="ru-RU" sz="1200" dirty="0">
                <a:solidFill>
                  <a:srgbClr val="FF0000"/>
                </a:solidFill>
              </a:rPr>
              <a:t>создает новый объект не отличающийся от клонируемого</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FF0000"/>
                </a:solidFill>
              </a:rPr>
              <a:t>boolean</a:t>
            </a:r>
            <a:r>
              <a:rPr lang="en-US" sz="1200" dirty="0">
                <a:solidFill>
                  <a:srgbClr val="FF0000"/>
                </a:solidFill>
              </a:rPr>
              <a:t>  equals(Object o) </a:t>
            </a:r>
            <a:r>
              <a:rPr lang="ru-RU" sz="1200" dirty="0">
                <a:solidFill>
                  <a:srgbClr val="FF0000"/>
                </a:solidFill>
              </a:rPr>
              <a:t>равен ли один объект другому</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Int </a:t>
            </a:r>
            <a:r>
              <a:rPr lang="en-US" sz="1200" dirty="0" err="1">
                <a:solidFill>
                  <a:srgbClr val="FF0000"/>
                </a:solidFill>
              </a:rPr>
              <a:t>hashCode</a:t>
            </a:r>
            <a:r>
              <a:rPr lang="en-US" sz="1200" dirty="0">
                <a:solidFill>
                  <a:srgbClr val="FF0000"/>
                </a:solidFill>
              </a:rPr>
              <a:t>() </a:t>
            </a:r>
            <a:r>
              <a:rPr lang="ru-RU" sz="1200" dirty="0">
                <a:solidFill>
                  <a:srgbClr val="FF0000"/>
                </a:solidFill>
              </a:rPr>
              <a:t>возвращает </a:t>
            </a:r>
            <a:r>
              <a:rPr lang="ru-RU" sz="1200" dirty="0" err="1">
                <a:solidFill>
                  <a:srgbClr val="FF0000"/>
                </a:solidFill>
              </a:rPr>
              <a:t>хэш</a:t>
            </a:r>
            <a:r>
              <a:rPr lang="ru-RU" sz="1200" dirty="0">
                <a:solidFill>
                  <a:srgbClr val="FF0000"/>
                </a:solidFill>
              </a:rPr>
              <a:t> код для данного объекта</a:t>
            </a: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String </a:t>
            </a:r>
            <a:r>
              <a:rPr lang="en-US" sz="1200" dirty="0" err="1">
                <a:solidFill>
                  <a:srgbClr val="FF0000"/>
                </a:solidFill>
              </a:rPr>
              <a:t>toString</a:t>
            </a:r>
            <a:r>
              <a:rPr lang="en-US" sz="1200" dirty="0">
                <a:solidFill>
                  <a:srgbClr val="FF0000"/>
                </a:solidFill>
              </a:rPr>
              <a:t>()</a:t>
            </a:r>
            <a:r>
              <a:rPr lang="ru-RU" sz="1200" dirty="0">
                <a:solidFill>
                  <a:srgbClr val="FF0000"/>
                </a:solidFill>
              </a:rPr>
              <a:t> возвращает строку, описывающую объект</a:t>
            </a: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24</a:t>
            </a:fld>
            <a:endParaRPr lang="ru-RU"/>
          </a:p>
        </p:txBody>
      </p:sp>
    </p:spTree>
    <p:extLst>
      <p:ext uri="{BB962C8B-B14F-4D97-AF65-F5344CB8AC3E}">
        <p14:creationId xmlns:p14="http://schemas.microsoft.com/office/powerpoint/2010/main" val="310631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На вершине иерархии наследования лежит класс </a:t>
            </a:r>
            <a:r>
              <a:rPr lang="en-US" sz="1200" kern="1200" dirty="0">
                <a:solidFill>
                  <a:schemeClr val="tx1"/>
                </a:solidFill>
                <a:effectLst/>
                <a:latin typeface="+mn-lt"/>
                <a:ea typeface="+mn-ea"/>
                <a:cs typeface="+mn-cs"/>
              </a:rPr>
              <a:t>Object</a:t>
            </a:r>
            <a:r>
              <a:rPr lang="ru-RU" sz="1200" kern="1200" dirty="0">
                <a:solidFill>
                  <a:schemeClr val="tx1"/>
                </a:solidFill>
                <a:effectLst/>
                <a:latin typeface="+mn-lt"/>
                <a:ea typeface="+mn-ea"/>
                <a:cs typeface="+mn-cs"/>
              </a:rPr>
              <a:t>. Это означает, что все остальные классы являются его потомками. Это означает, что когда вы создаете собственные классы, то вы неявным образом наследуетесь от этого класса. У этого класса есть методы, которые вы можете переопределять в своих классах. Есть две разновидности классов - просто классы и интерфейсы. Вы можете создавать свои собственные классы, используя ООП, например при помощи наследования. </a:t>
            </a:r>
          </a:p>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25</a:t>
            </a:fld>
            <a:endParaRPr lang="ru-RU"/>
          </a:p>
        </p:txBody>
      </p:sp>
    </p:spTree>
    <p:extLst>
      <p:ext uri="{BB962C8B-B14F-4D97-AF65-F5344CB8AC3E}">
        <p14:creationId xmlns:p14="http://schemas.microsoft.com/office/powerpoint/2010/main" val="1314990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Classes, Types, and Objects</a:t>
            </a:r>
            <a:br>
              <a:rPr lang="en" sz="1200" kern="1200" dirty="0">
                <a:solidFill>
                  <a:schemeClr val="tx1"/>
                </a:solidFill>
                <a:effectLst/>
                <a:latin typeface="+mn-lt"/>
                <a:ea typeface="+mn-ea"/>
                <a:cs typeface="+mn-cs"/>
              </a:rPr>
            </a:br>
            <a:r>
              <a:rPr lang="en" sz="1200" kern="1200" dirty="0">
                <a:solidFill>
                  <a:schemeClr val="tx1"/>
                </a:solidFill>
                <a:effectLst/>
                <a:latin typeface="+mn-lt"/>
                <a:ea typeface="+mn-ea"/>
                <a:cs typeface="+mn-cs"/>
              </a:rPr>
              <a:t>¡ An object is the basic unit in Java ¡ A class defines the type of an object </a:t>
            </a:r>
            <a:endParaRPr lang="en" dirty="0">
              <a:effectLst/>
            </a:endParaRPr>
          </a:p>
          <a:p>
            <a:endParaRPr lang="ru-TR" dirty="0"/>
          </a:p>
        </p:txBody>
      </p:sp>
      <p:sp>
        <p:nvSpPr>
          <p:cNvPr id="4" name="Номер слайда 3"/>
          <p:cNvSpPr>
            <a:spLocks noGrp="1"/>
          </p:cNvSpPr>
          <p:nvPr>
            <p:ph type="sldNum" sz="quarter" idx="5"/>
          </p:nvPr>
        </p:nvSpPr>
        <p:spPr/>
        <p:txBody>
          <a:bodyPr/>
          <a:lstStyle/>
          <a:p>
            <a:fld id="{50E7736C-C334-4D13-BEA9-E2AFFFF6149A}" type="slidenum">
              <a:rPr lang="ru-RU" smtClean="0"/>
              <a:t>26</a:t>
            </a:fld>
            <a:endParaRPr lang="ru-RU"/>
          </a:p>
        </p:txBody>
      </p:sp>
    </p:spTree>
    <p:extLst>
      <p:ext uri="{BB962C8B-B14F-4D97-AF65-F5344CB8AC3E}">
        <p14:creationId xmlns:p14="http://schemas.microsoft.com/office/powerpoint/2010/main" val="3634857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ru-RU" sz="1200" kern="1200" dirty="0">
                <a:solidFill>
                  <a:schemeClr val="tx1"/>
                </a:solidFill>
                <a:effectLst/>
                <a:latin typeface="+mn-lt"/>
                <a:ea typeface="+mn-ea"/>
                <a:cs typeface="+mn-cs"/>
              </a:rPr>
              <a:t>Вот и все, всего пять строчек! Но даже на этом простом примере можно заметить целый ряд существенных особенностей языка </a:t>
            </a:r>
            <a:r>
              <a:rPr lang="ru-RU" sz="1200" kern="1200" dirty="0" err="1">
                <a:solidFill>
                  <a:schemeClr val="tx1"/>
                </a:solidFill>
                <a:effectLst/>
                <a:latin typeface="+mn-lt"/>
                <a:ea typeface="+mn-ea"/>
                <a:cs typeface="+mn-cs"/>
              </a:rPr>
              <a:t>Java</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Всякая программа представляет собой один или несколько классов, в этом простейшем примере только </a:t>
            </a:r>
            <a:r>
              <a:rPr lang="ru-RU" sz="1200" i="1" kern="1200" dirty="0">
                <a:solidFill>
                  <a:schemeClr val="tx1"/>
                </a:solidFill>
                <a:effectLst/>
                <a:latin typeface="+mn-lt"/>
                <a:ea typeface="+mn-ea"/>
                <a:cs typeface="+mn-cs"/>
              </a:rPr>
              <a:t>один класс (</a:t>
            </a:r>
            <a:r>
              <a:rPr lang="ru-RU" sz="1200" i="1" kern="1200" dirty="0" err="1">
                <a:solidFill>
                  <a:schemeClr val="tx1"/>
                </a:solidFill>
                <a:effectLst/>
                <a:latin typeface="+mn-lt"/>
                <a:ea typeface="+mn-ea"/>
                <a:cs typeface="+mn-cs"/>
              </a:rPr>
              <a:t>class</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 называется он </a:t>
            </a:r>
            <a:r>
              <a:rPr lang="en-US" sz="1200" i="1" kern="1200" dirty="0" err="1">
                <a:solidFill>
                  <a:schemeClr val="tx1"/>
                </a:solidFill>
                <a:effectLst/>
                <a:latin typeface="+mn-lt"/>
                <a:ea typeface="+mn-ea"/>
                <a:cs typeface="+mn-cs"/>
              </a:rPr>
              <a:t>MyFirstClass</a:t>
            </a:r>
            <a:r>
              <a:rPr lang="ru-RU" sz="1200" i="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pPr lvl="0"/>
            <a:r>
              <a:rPr lang="ru-RU" sz="1200" kern="1200" dirty="0">
                <a:solidFill>
                  <a:schemeClr val="tx1"/>
                </a:solidFill>
                <a:effectLst/>
                <a:latin typeface="+mn-lt"/>
                <a:ea typeface="+mn-ea"/>
                <a:cs typeface="+mn-cs"/>
              </a:rPr>
              <a:t>Начало класса следует за служебным словом </a:t>
            </a:r>
            <a:r>
              <a:rPr lang="ru-RU" sz="1200" i="1" kern="1200" dirty="0" err="1">
                <a:solidFill>
                  <a:schemeClr val="tx1"/>
                </a:solidFill>
                <a:effectLst/>
                <a:latin typeface="+mn-lt"/>
                <a:ea typeface="+mn-ea"/>
                <a:cs typeface="+mn-cs"/>
              </a:rPr>
              <a:t>class</a:t>
            </a:r>
            <a:r>
              <a:rPr lang="ru-RU" sz="1200" kern="1200" dirty="0">
                <a:solidFill>
                  <a:schemeClr val="tx1"/>
                </a:solidFill>
                <a:effectLst/>
                <a:latin typeface="+mn-lt"/>
                <a:ea typeface="+mn-ea"/>
                <a:cs typeface="+mn-cs"/>
              </a:rPr>
              <a:t>, за которым следует сразу пишем имя класса, выбираемое произвольно, в данном случае</a:t>
            </a:r>
            <a:r>
              <a:rPr lang="ru-RU"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MyFirstClass</a:t>
            </a:r>
            <a:r>
              <a:rPr lang="ru-RU" sz="1200" kern="1200" dirty="0">
                <a:solidFill>
                  <a:schemeClr val="tx1"/>
                </a:solidFill>
                <a:effectLst/>
                <a:latin typeface="+mn-lt"/>
                <a:ea typeface="+mn-ea"/>
                <a:cs typeface="+mn-cs"/>
              </a:rPr>
              <a:t>. Все, что содержится внутри классе, записывается в фигурных скобках и составляет тело класса </a:t>
            </a:r>
            <a:r>
              <a:rPr lang="ru-RU" sz="1200" i="1" kern="1200" dirty="0">
                <a:solidFill>
                  <a:schemeClr val="tx1"/>
                </a:solidFill>
                <a:effectLst/>
                <a:latin typeface="+mn-lt"/>
                <a:ea typeface="+mn-ea"/>
                <a:cs typeface="+mn-cs"/>
              </a:rPr>
              <a:t>(</a:t>
            </a:r>
            <a:r>
              <a:rPr lang="ru-RU" sz="1200" i="1" kern="1200" dirty="0" err="1">
                <a:solidFill>
                  <a:schemeClr val="tx1"/>
                </a:solidFill>
                <a:effectLst/>
                <a:latin typeface="+mn-lt"/>
                <a:ea typeface="+mn-ea"/>
                <a:cs typeface="+mn-cs"/>
              </a:rPr>
              <a:t>class</a:t>
            </a:r>
            <a:r>
              <a:rPr lang="ru-RU" sz="1200" i="1" kern="1200" dirty="0">
                <a:solidFill>
                  <a:schemeClr val="tx1"/>
                </a:solidFill>
                <a:effectLst/>
                <a:latin typeface="+mn-lt"/>
                <a:ea typeface="+mn-ea"/>
                <a:cs typeface="+mn-cs"/>
              </a:rPr>
              <a:t> </a:t>
            </a:r>
            <a:r>
              <a:rPr lang="ru-RU" sz="1200" i="1" kern="1200" dirty="0" err="1">
                <a:solidFill>
                  <a:schemeClr val="tx1"/>
                </a:solidFill>
                <a:effectLst/>
                <a:latin typeface="+mn-lt"/>
                <a:ea typeface="+mn-ea"/>
                <a:cs typeface="+mn-cs"/>
              </a:rPr>
              <a:t>body</a:t>
            </a:r>
            <a:r>
              <a:rPr lang="ru-RU" sz="1200" i="1"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В отличие от языка С++ мы видим, что точка входа в программу находится внутри класса, следовательно, для того-чтобы написать самую простую программу результат выполнения которой всего лишь вывод на экран строчки текста нам пришлось создать класс. </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a:t>Так как </a:t>
            </a:r>
            <a:r>
              <a:rPr lang="en-US" dirty="0"/>
              <a:t>Java </a:t>
            </a:r>
            <a:r>
              <a:rPr lang="ru-RU" dirty="0"/>
              <a:t>ООП язык, то каждая программа содержит по крайней мере один класс, как мы видим из текста программы у гас есть класс </a:t>
            </a:r>
            <a:r>
              <a:rPr lang="en-US" dirty="0"/>
              <a:t>Hello</a:t>
            </a:r>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r>
              <a:rPr lang="ru-RU" dirty="0"/>
              <a:t>Блоки кода оформляются в </a:t>
            </a:r>
            <a:r>
              <a:rPr lang="en-US" dirty="0"/>
              <a:t>{} </a:t>
            </a:r>
            <a:r>
              <a:rPr lang="ru-RU" dirty="0"/>
              <a:t>также как и в с/с++</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Программа на </a:t>
            </a:r>
            <a:r>
              <a:rPr lang="en-US" dirty="0"/>
              <a:t>Java </a:t>
            </a:r>
            <a:r>
              <a:rPr lang="ru-RU" dirty="0"/>
              <a:t>всегда включает только одну функцию  </a:t>
            </a:r>
            <a:r>
              <a:rPr lang="en-US" dirty="0"/>
              <a:t>main</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как </a:t>
            </a:r>
            <a:r>
              <a:rPr lang="en-US" sz="1200" kern="1200" dirty="0">
                <a:solidFill>
                  <a:schemeClr val="tx1"/>
                </a:solidFill>
                <a:effectLst/>
                <a:latin typeface="+mn-lt"/>
                <a:ea typeface="+mn-ea"/>
                <a:cs typeface="+mn-cs"/>
              </a:rPr>
              <a:t>public static void main(String []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Ключевое слово </a:t>
            </a:r>
            <a:r>
              <a:rPr lang="en-US" sz="1200" kern="1200" dirty="0">
                <a:solidFill>
                  <a:schemeClr val="tx1"/>
                </a:solidFill>
                <a:effectLst/>
                <a:latin typeface="+mn-lt"/>
                <a:ea typeface="+mn-ea"/>
                <a:cs typeface="+mn-cs"/>
              </a:rPr>
              <a:t>public </a:t>
            </a:r>
            <a:r>
              <a:rPr lang="ru-RU" sz="1200" kern="1200" dirty="0">
                <a:solidFill>
                  <a:schemeClr val="tx1"/>
                </a:solidFill>
                <a:effectLst/>
                <a:latin typeface="+mn-lt"/>
                <a:ea typeface="+mn-ea"/>
                <a:cs typeface="+mn-cs"/>
              </a:rPr>
              <a:t>возможность для других классов</a:t>
            </a:r>
            <a:r>
              <a:rPr lang="en-US" sz="1200" kern="1200" dirty="0">
                <a:solidFill>
                  <a:schemeClr val="tx1"/>
                </a:solidFill>
                <a:effectLst/>
                <a:latin typeface="+mn-lt"/>
                <a:ea typeface="+mn-ea"/>
                <a:cs typeface="+mn-cs"/>
              </a:rPr>
              <a:t>, static</a:t>
            </a:r>
            <a:r>
              <a:rPr lang="ru-RU" sz="1200" kern="1200" dirty="0">
                <a:solidFill>
                  <a:schemeClr val="tx1"/>
                </a:solidFill>
                <a:effectLst/>
                <a:latin typeface="+mn-lt"/>
                <a:ea typeface="+mn-ea"/>
                <a:cs typeface="+mn-cs"/>
              </a:rPr>
              <a:t> означает, что может запуститься без использования какого-либо объекта</a:t>
            </a:r>
            <a:r>
              <a:rPr lang="en-US" sz="1200" kern="1200" dirty="0">
                <a:solidFill>
                  <a:schemeClr val="tx1"/>
                </a:solidFill>
                <a:effectLst/>
                <a:latin typeface="+mn-lt"/>
                <a:ea typeface="+mn-ea"/>
                <a:cs typeface="+mn-cs"/>
              </a:rPr>
              <a:t>, void</a:t>
            </a:r>
            <a:r>
              <a:rPr lang="ru-RU" sz="1200" kern="1200" dirty="0">
                <a:solidFill>
                  <a:schemeClr val="tx1"/>
                </a:solidFill>
                <a:effectLst/>
                <a:latin typeface="+mn-lt"/>
                <a:ea typeface="+mn-ea"/>
                <a:cs typeface="+mn-cs"/>
              </a:rPr>
              <a:t> означает, что она не возвращает какого-либо значения</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ее аргумент  массива переменных типа </a:t>
            </a:r>
            <a:r>
              <a:rPr lang="en-US" sz="1200" kern="1200" dirty="0">
                <a:solidFill>
                  <a:schemeClr val="tx1"/>
                </a:solidFill>
                <a:effectLst/>
                <a:latin typeface="+mn-lt"/>
                <a:ea typeface="+mn-ea"/>
                <a:cs typeface="+mn-cs"/>
              </a:rPr>
              <a:t>String , </a:t>
            </a:r>
            <a:r>
              <a:rPr lang="ru-RU" sz="1200" kern="1200" dirty="0">
                <a:solidFill>
                  <a:schemeClr val="tx1"/>
                </a:solidFill>
                <a:effectLst/>
                <a:latin typeface="+mn-lt"/>
                <a:ea typeface="+mn-ea"/>
                <a:cs typeface="+mn-cs"/>
              </a:rPr>
              <a:t>который хранит все параметры командной строки. Функция </a:t>
            </a:r>
            <a:r>
              <a:rPr lang="en-US" sz="1200" kern="1200" dirty="0">
                <a:solidFill>
                  <a:schemeClr val="tx1"/>
                </a:solidFill>
                <a:effectLst/>
                <a:latin typeface="+mn-lt"/>
                <a:ea typeface="+mn-ea"/>
                <a:cs typeface="+mn-cs"/>
              </a:rPr>
              <a:t> main()</a:t>
            </a:r>
            <a:r>
              <a:rPr lang="ru-RU" sz="1200" kern="1200" dirty="0">
                <a:solidFill>
                  <a:schemeClr val="tx1"/>
                </a:solidFill>
                <a:effectLst/>
                <a:latin typeface="+mn-lt"/>
                <a:ea typeface="+mn-ea"/>
                <a:cs typeface="+mn-cs"/>
              </a:rPr>
              <a:t> должна всегда быть </a:t>
            </a:r>
            <a:r>
              <a:rPr lang="en-US" sz="1200" kern="1200" dirty="0">
                <a:solidFill>
                  <a:schemeClr val="tx1"/>
                </a:solidFill>
                <a:effectLst/>
                <a:latin typeface="+mn-lt"/>
                <a:ea typeface="+mn-ea"/>
                <a:cs typeface="+mn-cs"/>
              </a:rPr>
              <a:t> static </a:t>
            </a:r>
            <a:r>
              <a:rPr lang="ru-RU" sz="1200" kern="1200" dirty="0">
                <a:solidFill>
                  <a:schemeClr val="tx1"/>
                </a:solidFill>
                <a:effectLst/>
                <a:latin typeface="+mn-lt"/>
                <a:ea typeface="+mn-ea"/>
                <a:cs typeface="+mn-cs"/>
              </a:rPr>
              <a:t>и</a:t>
            </a:r>
            <a:r>
              <a:rPr lang="en-US" sz="1200" kern="1200" dirty="0">
                <a:solidFill>
                  <a:schemeClr val="tx1"/>
                </a:solidFill>
                <a:effectLst/>
                <a:latin typeface="+mn-lt"/>
                <a:ea typeface="+mn-ea"/>
                <a:cs typeface="+mn-cs"/>
              </a:rPr>
              <a:t> public.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Каждое выражение заканчивается точкой с запятой как в С/С++</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29</a:t>
            </a:fld>
            <a:endParaRPr lang="en-US" dirty="0"/>
          </a:p>
        </p:txBody>
      </p:sp>
    </p:spTree>
    <p:extLst>
      <p:ext uri="{BB962C8B-B14F-4D97-AF65-F5344CB8AC3E}">
        <p14:creationId xmlns:p14="http://schemas.microsoft.com/office/powerpoint/2010/main" val="210125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Как упоминалось выше язык Java является чрезвычайно популярным среди разработчиков. По информации источника TIOBE, который измеряет популярность языков программирования среди разработчиков этот язык в течении ряда занимает первое место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язык Java на начало 2020 года занимает первое место по среди других языков и по полярности сравним, пожалуй, только с языком Си. Этот язык позволяет писать как </a:t>
            </a:r>
            <a:r>
              <a:rPr lang="ru-RU" sz="1200" kern="1200" dirty="0" err="1">
                <a:solidFill>
                  <a:schemeClr val="tx1"/>
                </a:solidFill>
                <a:effectLst/>
                <a:latin typeface="+mn-lt"/>
                <a:ea typeface="+mn-ea"/>
                <a:cs typeface="+mn-cs"/>
              </a:rPr>
              <a:t>десктопные</a:t>
            </a:r>
            <a:r>
              <a:rPr lang="ru-RU" sz="1200" kern="1200" dirty="0">
                <a:solidFill>
                  <a:schemeClr val="tx1"/>
                </a:solidFill>
                <a:effectLst/>
                <a:latin typeface="+mn-lt"/>
                <a:ea typeface="+mn-ea"/>
                <a:cs typeface="+mn-cs"/>
              </a:rPr>
              <a:t> так и мобильные приложения и не-заменим в разработке «Энтерпрайз», серверная часть или </a:t>
            </a:r>
            <a:r>
              <a:rPr lang="ru-RU" sz="1200" kern="1200" dirty="0" err="1">
                <a:solidFill>
                  <a:schemeClr val="tx1"/>
                </a:solidFill>
                <a:effectLst/>
                <a:latin typeface="+mn-lt"/>
                <a:ea typeface="+mn-ea"/>
                <a:cs typeface="+mn-cs"/>
              </a:rPr>
              <a:t>бэкенд</a:t>
            </a:r>
            <a:r>
              <a:rPr lang="ru-RU" sz="1200" kern="1200" dirty="0">
                <a:solidFill>
                  <a:schemeClr val="tx1"/>
                </a:solidFill>
                <a:effectLst/>
                <a:latin typeface="+mn-lt"/>
                <a:ea typeface="+mn-ea"/>
                <a:cs typeface="+mn-cs"/>
              </a:rPr>
              <a:t> пишется часто именно на нем. Кроме того, именно изучение языка Java позволит вам понять, как реализуются принципы объектно-ориентированного программирования в программах. После изучения Java вам будет легко взяться за мобильную разработку и писать клиент-серверные приложения.</a:t>
            </a:r>
          </a:p>
          <a:p>
            <a:endParaRPr lang="ru-TR" dirty="0"/>
          </a:p>
        </p:txBody>
      </p:sp>
      <p:sp>
        <p:nvSpPr>
          <p:cNvPr id="4" name="Номер слайда 3"/>
          <p:cNvSpPr>
            <a:spLocks noGrp="1"/>
          </p:cNvSpPr>
          <p:nvPr>
            <p:ph type="sldNum" sz="quarter" idx="5"/>
          </p:nvPr>
        </p:nvSpPr>
        <p:spPr/>
        <p:txBody>
          <a:bodyPr/>
          <a:lstStyle/>
          <a:p>
            <a:fld id="{50E7736C-C334-4D13-BEA9-E2AFFFF6149A}" type="slidenum">
              <a:rPr lang="ru-RU" smtClean="0"/>
              <a:t>7</a:t>
            </a:fld>
            <a:endParaRPr lang="ru-RU"/>
          </a:p>
        </p:txBody>
      </p:sp>
    </p:spTree>
    <p:extLst>
      <p:ext uri="{BB962C8B-B14F-4D97-AF65-F5344CB8AC3E}">
        <p14:creationId xmlns:p14="http://schemas.microsoft.com/office/powerpoint/2010/main" val="1937670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dirty="0"/>
              <a:t>Позволяют группировать взаимосвязанные классы и интерфейсы в единое целое.</a:t>
            </a:r>
          </a:p>
          <a:p>
            <a:pPr lvl="0"/>
            <a:r>
              <a:rPr lang="ru-RU" dirty="0"/>
              <a:t>Способствуют созданию пространств имен, позволяющих избежать конфликтов идентификаторов, относящихся к различным типам.</a:t>
            </a:r>
          </a:p>
          <a:p>
            <a:pPr lvl="0"/>
            <a:r>
              <a:rPr lang="ru-RU" dirty="0"/>
              <a:t>Обеспечивают дополнительные средства защиты элементов кода.</a:t>
            </a:r>
          </a:p>
          <a:p>
            <a:pPr lvl="0"/>
            <a:r>
              <a:rPr lang="ru-RU" dirty="0"/>
              <a:t>Формируют иерархическую систему.</a:t>
            </a:r>
          </a:p>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30</a:t>
            </a:fld>
            <a:endParaRPr lang="ru-RU"/>
          </a:p>
        </p:txBody>
      </p:sp>
    </p:spTree>
    <p:extLst>
      <p:ext uri="{BB962C8B-B14F-4D97-AF65-F5344CB8AC3E}">
        <p14:creationId xmlns:p14="http://schemas.microsoft.com/office/powerpoint/2010/main" val="3613531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Объявление пакета:</a:t>
            </a:r>
          </a:p>
          <a:p>
            <a:pPr lvl="0"/>
            <a:r>
              <a:rPr lang="ru-RU" sz="1200" kern="1200" dirty="0">
                <a:solidFill>
                  <a:schemeClr val="tx1"/>
                </a:solidFill>
                <a:effectLst/>
                <a:latin typeface="+mn-lt"/>
                <a:ea typeface="+mn-ea"/>
                <a:cs typeface="+mn-cs"/>
              </a:rPr>
              <a:t>первое выражение в модуле компиляции (например, для файла </a:t>
            </a:r>
            <a:r>
              <a:rPr lang="en-US" sz="1200" kern="1200" dirty="0">
                <a:solidFill>
                  <a:schemeClr val="tx1"/>
                </a:solidFill>
                <a:effectLst/>
                <a:latin typeface="+mn-lt"/>
                <a:ea typeface="+mn-ea"/>
                <a:cs typeface="+mn-cs"/>
              </a:rPr>
              <a:t>java</a:t>
            </a:r>
            <a:r>
              <a:rPr lang="ru-RU"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lang</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Object</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java</a:t>
            </a:r>
            <a:r>
              <a:rPr lang="ru-RU"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package </a:t>
            </a:r>
            <a:r>
              <a:rPr lang="en-US" sz="1200" kern="1200" dirty="0" err="1">
                <a:solidFill>
                  <a:schemeClr val="tx1"/>
                </a:solidFill>
                <a:effectLst/>
                <a:latin typeface="+mn-lt"/>
                <a:ea typeface="+mn-ea"/>
                <a:cs typeface="+mn-cs"/>
              </a:rPr>
              <a:t>java.lang</a:t>
            </a:r>
            <a:r>
              <a:rPr lang="en-US" sz="1200"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pPr lvl="0"/>
            <a:r>
              <a:rPr lang="ru-RU" sz="1200" kern="1200" dirty="0">
                <a:solidFill>
                  <a:schemeClr val="tx1"/>
                </a:solidFill>
                <a:effectLst/>
                <a:latin typeface="+mn-lt"/>
                <a:ea typeface="+mn-ea"/>
                <a:cs typeface="+mn-cs"/>
              </a:rPr>
              <a:t>при отсутствии объявления пакета модуль компиляции принадлежит безымянному пакету (не имеет вложенных пакетов);</a:t>
            </a:r>
          </a:p>
          <a:p>
            <a:pPr lvl="0"/>
            <a:r>
              <a:rPr lang="ru-RU" sz="1200" kern="1200" dirty="0">
                <a:solidFill>
                  <a:schemeClr val="tx1"/>
                </a:solidFill>
                <a:effectLst/>
                <a:latin typeface="+mn-lt"/>
                <a:ea typeface="+mn-ea"/>
                <a:cs typeface="+mn-cs"/>
              </a:rPr>
              <a:t>пакет доступен, если доступен модуль компиляции с объявлением пакета;</a:t>
            </a:r>
          </a:p>
          <a:p>
            <a:pPr lvl="0"/>
            <a:r>
              <a:rPr lang="ru-RU" sz="1200" kern="1200" dirty="0">
                <a:solidFill>
                  <a:schemeClr val="tx1"/>
                </a:solidFill>
                <a:effectLst/>
                <a:latin typeface="+mn-lt"/>
                <a:ea typeface="+mn-ea"/>
                <a:cs typeface="+mn-cs"/>
              </a:rPr>
              <a:t>ограничение на доступ к пакетам нет.</a:t>
            </a:r>
          </a:p>
          <a:p>
            <a:r>
              <a:rPr lang="ru-RU" sz="1200" kern="1200" dirty="0">
                <a:solidFill>
                  <a:schemeClr val="tx1"/>
                </a:solidFill>
                <a:effectLst/>
                <a:latin typeface="+mn-lt"/>
                <a:ea typeface="+mn-ea"/>
                <a:cs typeface="+mn-cs"/>
              </a:rPr>
              <a:t>Выражения импорта:</a:t>
            </a:r>
          </a:p>
          <a:p>
            <a:pPr lvl="0"/>
            <a:r>
              <a:rPr lang="ru-RU" sz="1200" kern="1200" dirty="0">
                <a:solidFill>
                  <a:schemeClr val="tx1"/>
                </a:solidFill>
                <a:effectLst/>
                <a:latin typeface="+mn-lt"/>
                <a:ea typeface="+mn-ea"/>
                <a:cs typeface="+mn-cs"/>
              </a:rPr>
              <a:t>доступ к типу из данного пакета – по простому имени типа;</a:t>
            </a:r>
          </a:p>
          <a:p>
            <a:pPr lvl="0"/>
            <a:r>
              <a:rPr lang="ru-RU" sz="1200" kern="1200" dirty="0">
                <a:solidFill>
                  <a:schemeClr val="tx1"/>
                </a:solidFill>
                <a:effectLst/>
                <a:latin typeface="+mn-lt"/>
                <a:ea typeface="+mn-ea"/>
                <a:cs typeface="+mn-cs"/>
              </a:rPr>
              <a:t>доступ к типу из других пакетов – по составному имени пакета и имени типа:</a:t>
            </a:r>
          </a:p>
          <a:p>
            <a:pPr lvl="0"/>
            <a:r>
              <a:rPr lang="en-US" sz="1200" kern="1200" dirty="0">
                <a:solidFill>
                  <a:schemeClr val="tx1"/>
                </a:solidFill>
                <a:effectLst/>
                <a:latin typeface="+mn-lt"/>
                <a:ea typeface="+mn-ea"/>
                <a:cs typeface="+mn-cs"/>
              </a:rPr>
              <a:t>import-</a:t>
            </a:r>
            <a:r>
              <a:rPr lang="ru-RU" sz="1200" kern="1200" dirty="0">
                <a:solidFill>
                  <a:schemeClr val="tx1"/>
                </a:solidFill>
                <a:effectLst/>
                <a:latin typeface="+mn-lt"/>
                <a:ea typeface="+mn-ea"/>
                <a:cs typeface="+mn-cs"/>
              </a:rPr>
              <a:t>выражения упрощают доступ:</a:t>
            </a:r>
          </a:p>
          <a:p>
            <a:pPr lvl="0"/>
            <a:r>
              <a:rPr lang="ru-RU" sz="1200" kern="1200" dirty="0">
                <a:solidFill>
                  <a:schemeClr val="tx1"/>
                </a:solidFill>
                <a:effectLst/>
                <a:latin typeface="+mn-lt"/>
                <a:ea typeface="+mn-ea"/>
                <a:cs typeface="+mn-cs"/>
              </a:rPr>
              <a:t>импорт одного типа (</a:t>
            </a:r>
            <a:r>
              <a:rPr lang="en-US" sz="1200" kern="1200" dirty="0">
                <a:solidFill>
                  <a:schemeClr val="tx1"/>
                </a:solidFill>
                <a:effectLst/>
                <a:latin typeface="+mn-lt"/>
                <a:ea typeface="+mn-ea"/>
                <a:cs typeface="+mn-cs"/>
              </a:rPr>
              <a:t>import java</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net</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URL</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импорт пакета с типами (</a:t>
            </a:r>
            <a:r>
              <a:rPr lang="en-US" sz="1200" kern="1200" dirty="0">
                <a:solidFill>
                  <a:schemeClr val="tx1"/>
                </a:solidFill>
                <a:effectLst/>
                <a:latin typeface="+mn-lt"/>
                <a:ea typeface="+mn-ea"/>
                <a:cs typeface="+mn-cs"/>
              </a:rPr>
              <a:t>import java</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net</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попытка импорта пакета, недоступного на момент компиляции, вызовет ошибку;</a:t>
            </a:r>
          </a:p>
          <a:p>
            <a:pPr lvl="0"/>
            <a:r>
              <a:rPr lang="ru-RU" sz="1200" kern="1200" dirty="0">
                <a:solidFill>
                  <a:schemeClr val="tx1"/>
                </a:solidFill>
                <a:effectLst/>
                <a:latin typeface="+mn-lt"/>
                <a:ea typeface="+mn-ea"/>
                <a:cs typeface="+mn-cs"/>
              </a:rPr>
              <a:t>дублирование импорта игнорируется;</a:t>
            </a:r>
          </a:p>
          <a:p>
            <a:pPr lvl="0"/>
            <a:r>
              <a:rPr lang="ru-RU" sz="1200" kern="1200" dirty="0">
                <a:solidFill>
                  <a:schemeClr val="tx1"/>
                </a:solidFill>
                <a:effectLst/>
                <a:latin typeface="+mn-lt"/>
                <a:ea typeface="+mn-ea"/>
                <a:cs typeface="+mn-cs"/>
              </a:rPr>
              <a:t>нельзя импортировать вложенный пакет;</a:t>
            </a:r>
          </a:p>
          <a:p>
            <a:pPr lvl="0"/>
            <a:r>
              <a:rPr lang="ru-RU" sz="1200" kern="1200" dirty="0">
                <a:solidFill>
                  <a:schemeClr val="tx1"/>
                </a:solidFill>
                <a:effectLst/>
                <a:latin typeface="+mn-lt"/>
                <a:ea typeface="+mn-ea"/>
                <a:cs typeface="+mn-cs"/>
              </a:rPr>
              <a:t>при импорте типов пакета вложенные пакеты не импортируются;</a:t>
            </a:r>
          </a:p>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31</a:t>
            </a:fld>
            <a:endParaRPr lang="ru-RU"/>
          </a:p>
        </p:txBody>
      </p:sp>
    </p:spTree>
    <p:extLst>
      <p:ext uri="{BB962C8B-B14F-4D97-AF65-F5344CB8AC3E}">
        <p14:creationId xmlns:p14="http://schemas.microsoft.com/office/powerpoint/2010/main" val="3489371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Объявление пакета:</a:t>
            </a:r>
          </a:p>
          <a:p>
            <a:pPr lvl="0"/>
            <a:r>
              <a:rPr lang="ru-RU" sz="1200" kern="1200" dirty="0">
                <a:solidFill>
                  <a:schemeClr val="tx1"/>
                </a:solidFill>
                <a:effectLst/>
                <a:latin typeface="+mn-lt"/>
                <a:ea typeface="+mn-ea"/>
                <a:cs typeface="+mn-cs"/>
              </a:rPr>
              <a:t>первое выражение в модуле компиляции (например, для файла </a:t>
            </a:r>
            <a:r>
              <a:rPr lang="en-US" sz="1200" kern="1200" dirty="0">
                <a:solidFill>
                  <a:schemeClr val="tx1"/>
                </a:solidFill>
                <a:effectLst/>
                <a:latin typeface="+mn-lt"/>
                <a:ea typeface="+mn-ea"/>
                <a:cs typeface="+mn-cs"/>
              </a:rPr>
              <a:t>java</a:t>
            </a:r>
            <a:r>
              <a:rPr lang="ru-RU"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lang</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Object</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java</a:t>
            </a:r>
            <a:r>
              <a:rPr lang="ru-RU"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package </a:t>
            </a:r>
            <a:r>
              <a:rPr lang="en-US" sz="1200" kern="1200" dirty="0" err="1">
                <a:solidFill>
                  <a:schemeClr val="tx1"/>
                </a:solidFill>
                <a:effectLst/>
                <a:latin typeface="+mn-lt"/>
                <a:ea typeface="+mn-ea"/>
                <a:cs typeface="+mn-cs"/>
              </a:rPr>
              <a:t>java.lang</a:t>
            </a:r>
            <a:r>
              <a:rPr lang="en-US" sz="1200"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pPr lvl="0"/>
            <a:r>
              <a:rPr lang="ru-RU" sz="1200" kern="1200" dirty="0">
                <a:solidFill>
                  <a:schemeClr val="tx1"/>
                </a:solidFill>
                <a:effectLst/>
                <a:latin typeface="+mn-lt"/>
                <a:ea typeface="+mn-ea"/>
                <a:cs typeface="+mn-cs"/>
              </a:rPr>
              <a:t>при отсутствии объявления пакета модуль компиляции принадлежит безымянному пакету (не имеет вложенных пакетов);</a:t>
            </a:r>
          </a:p>
          <a:p>
            <a:pPr lvl="0"/>
            <a:r>
              <a:rPr lang="ru-RU" sz="1200" kern="1200" dirty="0">
                <a:solidFill>
                  <a:schemeClr val="tx1"/>
                </a:solidFill>
                <a:effectLst/>
                <a:latin typeface="+mn-lt"/>
                <a:ea typeface="+mn-ea"/>
                <a:cs typeface="+mn-cs"/>
              </a:rPr>
              <a:t>пакет доступен, если доступен модуль компиляции с объявлением пакета;</a:t>
            </a:r>
          </a:p>
          <a:p>
            <a:pPr lvl="0"/>
            <a:r>
              <a:rPr lang="ru-RU" sz="1200" kern="1200" dirty="0">
                <a:solidFill>
                  <a:schemeClr val="tx1"/>
                </a:solidFill>
                <a:effectLst/>
                <a:latin typeface="+mn-lt"/>
                <a:ea typeface="+mn-ea"/>
                <a:cs typeface="+mn-cs"/>
              </a:rPr>
              <a:t>ограничение на доступ к пакетам нет.</a:t>
            </a:r>
          </a:p>
          <a:p>
            <a:r>
              <a:rPr lang="ru-RU" sz="1200" kern="1200" dirty="0">
                <a:solidFill>
                  <a:schemeClr val="tx1"/>
                </a:solidFill>
                <a:effectLst/>
                <a:latin typeface="+mn-lt"/>
                <a:ea typeface="+mn-ea"/>
                <a:cs typeface="+mn-cs"/>
              </a:rPr>
              <a:t>Выражения импорта:</a:t>
            </a:r>
          </a:p>
          <a:p>
            <a:pPr lvl="0"/>
            <a:r>
              <a:rPr lang="ru-RU" sz="1200" kern="1200" dirty="0">
                <a:solidFill>
                  <a:schemeClr val="tx1"/>
                </a:solidFill>
                <a:effectLst/>
                <a:latin typeface="+mn-lt"/>
                <a:ea typeface="+mn-ea"/>
                <a:cs typeface="+mn-cs"/>
              </a:rPr>
              <a:t>доступ к типу из данного пакета – по простому имени типа;</a:t>
            </a:r>
          </a:p>
          <a:p>
            <a:pPr lvl="0"/>
            <a:r>
              <a:rPr lang="ru-RU" sz="1200" kern="1200" dirty="0">
                <a:solidFill>
                  <a:schemeClr val="tx1"/>
                </a:solidFill>
                <a:effectLst/>
                <a:latin typeface="+mn-lt"/>
                <a:ea typeface="+mn-ea"/>
                <a:cs typeface="+mn-cs"/>
              </a:rPr>
              <a:t>доступ к типу из других пакетов – по составному имени пакета и имени типа:</a:t>
            </a:r>
          </a:p>
          <a:p>
            <a:pPr lvl="0"/>
            <a:r>
              <a:rPr lang="en-US" sz="1200" kern="1200" dirty="0">
                <a:solidFill>
                  <a:schemeClr val="tx1"/>
                </a:solidFill>
                <a:effectLst/>
                <a:latin typeface="+mn-lt"/>
                <a:ea typeface="+mn-ea"/>
                <a:cs typeface="+mn-cs"/>
              </a:rPr>
              <a:t>import-</a:t>
            </a:r>
            <a:r>
              <a:rPr lang="ru-RU" sz="1200" kern="1200" dirty="0">
                <a:solidFill>
                  <a:schemeClr val="tx1"/>
                </a:solidFill>
                <a:effectLst/>
                <a:latin typeface="+mn-lt"/>
                <a:ea typeface="+mn-ea"/>
                <a:cs typeface="+mn-cs"/>
              </a:rPr>
              <a:t>выражения упрощают доступ:</a:t>
            </a:r>
          </a:p>
          <a:p>
            <a:pPr lvl="0"/>
            <a:r>
              <a:rPr lang="ru-RU" sz="1200" kern="1200" dirty="0">
                <a:solidFill>
                  <a:schemeClr val="tx1"/>
                </a:solidFill>
                <a:effectLst/>
                <a:latin typeface="+mn-lt"/>
                <a:ea typeface="+mn-ea"/>
                <a:cs typeface="+mn-cs"/>
              </a:rPr>
              <a:t>импорт одного типа (</a:t>
            </a:r>
            <a:r>
              <a:rPr lang="en-US" sz="1200" kern="1200" dirty="0">
                <a:solidFill>
                  <a:schemeClr val="tx1"/>
                </a:solidFill>
                <a:effectLst/>
                <a:latin typeface="+mn-lt"/>
                <a:ea typeface="+mn-ea"/>
                <a:cs typeface="+mn-cs"/>
              </a:rPr>
              <a:t>import java</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net</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URL</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импорт пакета с типами (</a:t>
            </a:r>
            <a:r>
              <a:rPr lang="en-US" sz="1200" kern="1200" dirty="0">
                <a:solidFill>
                  <a:schemeClr val="tx1"/>
                </a:solidFill>
                <a:effectLst/>
                <a:latin typeface="+mn-lt"/>
                <a:ea typeface="+mn-ea"/>
                <a:cs typeface="+mn-cs"/>
              </a:rPr>
              <a:t>import java</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net</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попытка импорта пакета, недоступного на момент компиляции, вызовет ошибку;</a:t>
            </a:r>
          </a:p>
          <a:p>
            <a:pPr lvl="0"/>
            <a:r>
              <a:rPr lang="ru-RU" sz="1200" kern="1200" dirty="0">
                <a:solidFill>
                  <a:schemeClr val="tx1"/>
                </a:solidFill>
                <a:effectLst/>
                <a:latin typeface="+mn-lt"/>
                <a:ea typeface="+mn-ea"/>
                <a:cs typeface="+mn-cs"/>
              </a:rPr>
              <a:t>дублирование импорта игнорируется;</a:t>
            </a:r>
          </a:p>
          <a:p>
            <a:pPr lvl="0"/>
            <a:r>
              <a:rPr lang="ru-RU" sz="1200" kern="1200" dirty="0">
                <a:solidFill>
                  <a:schemeClr val="tx1"/>
                </a:solidFill>
                <a:effectLst/>
                <a:latin typeface="+mn-lt"/>
                <a:ea typeface="+mn-ea"/>
                <a:cs typeface="+mn-cs"/>
              </a:rPr>
              <a:t>нельзя импортировать вложенный пакет;</a:t>
            </a:r>
          </a:p>
          <a:p>
            <a:pPr lvl="0"/>
            <a:r>
              <a:rPr lang="ru-RU" sz="1200" kern="1200" dirty="0">
                <a:solidFill>
                  <a:schemeClr val="tx1"/>
                </a:solidFill>
                <a:effectLst/>
                <a:latin typeface="+mn-lt"/>
                <a:ea typeface="+mn-ea"/>
                <a:cs typeface="+mn-cs"/>
              </a:rPr>
              <a:t>при импорте типов пакета вложенные пакеты не импортируются;</a:t>
            </a:r>
          </a:p>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32</a:t>
            </a:fld>
            <a:endParaRPr lang="ru-RU"/>
          </a:p>
        </p:txBody>
      </p:sp>
    </p:spTree>
    <p:extLst>
      <p:ext uri="{BB962C8B-B14F-4D97-AF65-F5344CB8AC3E}">
        <p14:creationId xmlns:p14="http://schemas.microsoft.com/office/powerpoint/2010/main" val="646833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33</a:t>
            </a:fld>
            <a:endParaRPr lang="ru-RU"/>
          </a:p>
        </p:txBody>
      </p:sp>
    </p:spTree>
    <p:extLst>
      <p:ext uri="{BB962C8B-B14F-4D97-AF65-F5344CB8AC3E}">
        <p14:creationId xmlns:p14="http://schemas.microsoft.com/office/powerpoint/2010/main" val="1174569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Язык чувствителен к регистру так-же как С/С++ Имена переменных могут начинаться с буквы, знака подчеркивания или символа  доллар </a:t>
            </a:r>
            <a:r>
              <a:rPr lang="en-US" sz="1200" kern="12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Имя не может начинаться с  цифры , но может содержать цифру</a:t>
            </a:r>
          </a:p>
          <a:p>
            <a:pPr lvl="0"/>
            <a:r>
              <a:rPr lang="en-US" sz="1200" kern="1200" dirty="0">
                <a:solidFill>
                  <a:schemeClr val="tx1"/>
                </a:solidFill>
                <a:effectLst/>
                <a:latin typeface="+mn-lt"/>
                <a:ea typeface="+mn-ea"/>
                <a:cs typeface="+mn-cs"/>
              </a:rPr>
              <a:t>Java </a:t>
            </a:r>
            <a:r>
              <a:rPr lang="ru-RU" sz="1200" kern="1200" dirty="0">
                <a:solidFill>
                  <a:schemeClr val="tx1"/>
                </a:solidFill>
                <a:effectLst/>
                <a:latin typeface="+mn-lt"/>
                <a:ea typeface="+mn-ea"/>
                <a:cs typeface="+mn-cs"/>
              </a:rPr>
              <a:t>ориентирован на </a:t>
            </a:r>
            <a:r>
              <a:rPr lang="en-US" sz="1200" kern="1200" dirty="0">
                <a:solidFill>
                  <a:schemeClr val="tx1"/>
                </a:solidFill>
                <a:effectLst/>
                <a:latin typeface="+mn-lt"/>
                <a:ea typeface="+mn-ea"/>
                <a:cs typeface="+mn-cs"/>
              </a:rPr>
              <a:t>Unicode</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первые 128 символов почти идентичны набору </a:t>
            </a:r>
            <a:r>
              <a:rPr lang="en-US" sz="1200" kern="1200" dirty="0">
                <a:solidFill>
                  <a:schemeClr val="tx1"/>
                </a:solidFill>
                <a:effectLst/>
                <a:latin typeface="+mn-lt"/>
                <a:ea typeface="+mn-ea"/>
                <a:cs typeface="+mn-cs"/>
              </a:rPr>
              <a:t>ASCII</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символы </a:t>
            </a:r>
            <a:r>
              <a:rPr lang="en-US" sz="1200" kern="1200" dirty="0">
                <a:solidFill>
                  <a:schemeClr val="tx1"/>
                </a:solidFill>
                <a:effectLst/>
                <a:latin typeface="+mn-lt"/>
                <a:ea typeface="+mn-ea"/>
                <a:cs typeface="+mn-cs"/>
              </a:rPr>
              <a:t>Unicode</a:t>
            </a:r>
            <a:r>
              <a:rPr lang="ru-RU" sz="1200" kern="1200" dirty="0">
                <a:solidFill>
                  <a:schemeClr val="tx1"/>
                </a:solidFill>
                <a:effectLst/>
                <a:latin typeface="+mn-lt"/>
                <a:ea typeface="+mn-ea"/>
                <a:cs typeface="+mn-cs"/>
              </a:rPr>
              <a:t> задаются с помощью </a:t>
            </a:r>
            <a:r>
              <a:rPr lang="en-US" sz="1200" kern="1200" dirty="0">
                <a:solidFill>
                  <a:schemeClr val="tx1"/>
                </a:solidFill>
                <a:effectLst/>
                <a:latin typeface="+mn-lt"/>
                <a:ea typeface="+mn-ea"/>
                <a:cs typeface="+mn-cs"/>
              </a:rPr>
              <a:t>escape</a:t>
            </a:r>
            <a:r>
              <a:rPr lang="ru-RU" sz="1200" kern="1200" dirty="0">
                <a:solidFill>
                  <a:schemeClr val="tx1"/>
                </a:solidFill>
                <a:effectLst/>
                <a:latin typeface="+mn-lt"/>
                <a:ea typeface="+mn-ea"/>
                <a:cs typeface="+mn-cs"/>
              </a:rPr>
              <a:t>-последовательностей</a:t>
            </a:r>
            <a:br>
              <a:rPr lang="ru-RU" sz="1200" kern="1200" dirty="0">
                <a:solidFill>
                  <a:schemeClr val="tx1"/>
                </a:solidFill>
                <a:effectLst/>
                <a:latin typeface="+mn-lt"/>
                <a:ea typeface="+mn-ea"/>
                <a:cs typeface="+mn-cs"/>
              </a:rPr>
            </a:br>
            <a:r>
              <a:rPr lang="ru-RU" sz="1200" kern="1200" dirty="0">
                <a:solidFill>
                  <a:schemeClr val="tx1"/>
                </a:solidFill>
                <a:effectLst/>
                <a:latin typeface="+mn-lt"/>
                <a:ea typeface="+mn-ea"/>
                <a:cs typeface="+mn-cs"/>
              </a:rPr>
              <a:t> </a:t>
            </a:r>
            <a:r>
              <a:rPr lang="ru-RU"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u</a:t>
            </a:r>
            <a:r>
              <a:rPr lang="ru-RU" sz="1200" kern="1200" dirty="0">
                <a:solidFill>
                  <a:schemeClr val="tx1"/>
                </a:solidFill>
                <a:effectLst/>
                <a:latin typeface="+mn-lt"/>
                <a:ea typeface="+mn-ea"/>
                <a:cs typeface="+mn-cs"/>
              </a:rPr>
              <a:t>262</a:t>
            </a:r>
            <a:r>
              <a:rPr lang="en-US" sz="1200" kern="1200" dirty="0">
                <a:solidFill>
                  <a:schemeClr val="tx1"/>
                </a:solidFill>
                <a:effectLst/>
                <a:latin typeface="+mn-lt"/>
                <a:ea typeface="+mn-ea"/>
                <a:cs typeface="+mn-cs"/>
              </a:rPr>
              <a:t>f</a:t>
            </a:r>
            <a:r>
              <a:rPr lang="ru-RU"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uu</a:t>
            </a:r>
            <a:r>
              <a:rPr lang="ru-RU" sz="1200" kern="1200" dirty="0">
                <a:solidFill>
                  <a:schemeClr val="tx1"/>
                </a:solidFill>
                <a:effectLst/>
                <a:latin typeface="+mn-lt"/>
                <a:ea typeface="+mn-ea"/>
                <a:cs typeface="+mn-cs"/>
              </a:rPr>
              <a:t>2042, \</a:t>
            </a:r>
            <a:r>
              <a:rPr lang="en-US" sz="1200" kern="1200" dirty="0" err="1">
                <a:solidFill>
                  <a:schemeClr val="tx1"/>
                </a:solidFill>
                <a:effectLst/>
                <a:latin typeface="+mn-lt"/>
                <a:ea typeface="+mn-ea"/>
                <a:cs typeface="+mn-cs"/>
              </a:rPr>
              <a:t>uuu</a:t>
            </a:r>
            <a:r>
              <a:rPr lang="ru-RU" sz="1200" kern="1200" dirty="0">
                <a:solidFill>
                  <a:schemeClr val="tx1"/>
                </a:solidFill>
                <a:effectLst/>
                <a:latin typeface="+mn-lt"/>
                <a:ea typeface="+mn-ea"/>
                <a:cs typeface="+mn-cs"/>
              </a:rPr>
              <a:t>203</a:t>
            </a:r>
            <a:r>
              <a:rPr lang="en-US" sz="1200" kern="1200" dirty="0">
                <a:solidFill>
                  <a:schemeClr val="tx1"/>
                </a:solidFill>
                <a:effectLst/>
                <a:latin typeface="+mn-lt"/>
                <a:ea typeface="+mn-ea"/>
                <a:cs typeface="+mn-cs"/>
              </a:rPr>
              <a:t>d</a:t>
            </a:r>
            <a:r>
              <a:rPr lang="ru-RU"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Java </a:t>
            </a:r>
            <a:r>
              <a:rPr lang="ru-RU" sz="1200" kern="1200" dirty="0">
                <a:solidFill>
                  <a:schemeClr val="tx1"/>
                </a:solidFill>
                <a:effectLst/>
                <a:latin typeface="+mn-lt"/>
                <a:ea typeface="+mn-ea"/>
                <a:cs typeface="+mn-cs"/>
              </a:rPr>
              <a:t>чувствителен к регистру.</a:t>
            </a:r>
          </a:p>
          <a:p>
            <a:r>
              <a:rPr lang="ru-RU"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34</a:t>
            </a:fld>
            <a:endParaRPr lang="en-US" dirty="0"/>
          </a:p>
        </p:txBody>
      </p:sp>
    </p:spTree>
    <p:extLst>
      <p:ext uri="{BB962C8B-B14F-4D97-AF65-F5344CB8AC3E}">
        <p14:creationId xmlns:p14="http://schemas.microsoft.com/office/powerpoint/2010/main" val="3733004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u-RU" sz="1200" kern="1200" dirty="0">
                <a:solidFill>
                  <a:schemeClr val="tx1"/>
                </a:solidFill>
                <a:effectLst/>
                <a:latin typeface="+mn-lt"/>
                <a:ea typeface="+mn-ea"/>
                <a:cs typeface="+mn-cs"/>
              </a:rPr>
              <a:t>К ссылочным типам относятся типы классов (в </a:t>
            </a:r>
            <a:r>
              <a:rPr lang="ru-RU" sz="1200" kern="1200" dirty="0" err="1">
                <a:solidFill>
                  <a:schemeClr val="tx1"/>
                </a:solidFill>
                <a:effectLst/>
                <a:latin typeface="+mn-lt"/>
                <a:ea typeface="+mn-ea"/>
                <a:cs typeface="+mn-cs"/>
              </a:rPr>
              <a:t>т.ч</a:t>
            </a:r>
            <a:r>
              <a:rPr lang="ru-RU" sz="1200" kern="1200" dirty="0">
                <a:solidFill>
                  <a:schemeClr val="tx1"/>
                </a:solidFill>
                <a:effectLst/>
                <a:latin typeface="+mn-lt"/>
                <a:ea typeface="+mn-ea"/>
                <a:cs typeface="+mn-cs"/>
              </a:rPr>
              <a:t>. массивов) и интерфейсов. Переменная ссылочного типа способна содержать ссылку на объект, относящийся к этому типу. Ссылочным литералом является </a:t>
            </a:r>
            <a:r>
              <a:rPr lang="en-US" sz="1200" kern="1200" dirty="0">
                <a:solidFill>
                  <a:schemeClr val="tx1"/>
                </a:solidFill>
                <a:effectLst/>
                <a:latin typeface="+mn-lt"/>
                <a:ea typeface="+mn-ea"/>
                <a:cs typeface="+mn-cs"/>
              </a:rPr>
              <a:t>null</a:t>
            </a:r>
            <a:r>
              <a:rPr lang="ru-RU" sz="1200" kern="1200" dirty="0">
                <a:solidFill>
                  <a:schemeClr val="tx1"/>
                </a:solidFill>
                <a:effectLst/>
                <a:latin typeface="+mn-lt"/>
                <a:ea typeface="+mn-ea"/>
                <a:cs typeface="+mn-cs"/>
              </a:rPr>
              <a:t>. Данные типы предназначены для работы с объектами. Ссылочные переменные содержат в себе ссылки на объект, но не стоит их путать с указателями С++. Тип переменной определяет контракт доступа к объекту.</a:t>
            </a:r>
          </a:p>
          <a:p>
            <a:r>
              <a:rPr lang="ru-RU" sz="1200" kern="1200" dirty="0">
                <a:solidFill>
                  <a:schemeClr val="tx1"/>
                </a:solidFill>
                <a:effectLst/>
                <a:latin typeface="+mn-lt"/>
                <a:ea typeface="+mn-ea"/>
                <a:cs typeface="+mn-cs"/>
              </a:rPr>
              <a:t>К ссылочным типам относятся типы классов (в </a:t>
            </a:r>
            <a:r>
              <a:rPr lang="ru-RU" sz="1200" kern="1200" dirty="0" err="1">
                <a:solidFill>
                  <a:schemeClr val="tx1"/>
                </a:solidFill>
                <a:effectLst/>
                <a:latin typeface="+mn-lt"/>
                <a:ea typeface="+mn-ea"/>
                <a:cs typeface="+mn-cs"/>
              </a:rPr>
              <a:t>т.ч</a:t>
            </a:r>
            <a:r>
              <a:rPr lang="ru-RU" sz="1200" kern="1200" dirty="0">
                <a:solidFill>
                  <a:schemeClr val="tx1"/>
                </a:solidFill>
                <a:effectLst/>
                <a:latin typeface="+mn-lt"/>
                <a:ea typeface="+mn-ea"/>
                <a:cs typeface="+mn-cs"/>
              </a:rPr>
              <a:t>. массивов) и интерфейсов. Переменная ссылочного типа способна содержать ссылку на объект, относящийся к этому типу. Ссылочным литералом является </a:t>
            </a:r>
            <a:r>
              <a:rPr lang="en-US" sz="1200" kern="1200" dirty="0">
                <a:solidFill>
                  <a:schemeClr val="tx1"/>
                </a:solidFill>
                <a:effectLst/>
                <a:latin typeface="+mn-lt"/>
                <a:ea typeface="+mn-ea"/>
                <a:cs typeface="+mn-cs"/>
              </a:rPr>
              <a:t>null</a:t>
            </a:r>
            <a:r>
              <a:rPr lang="ru-RU" sz="1200" kern="1200" dirty="0">
                <a:solidFill>
                  <a:schemeClr val="tx1"/>
                </a:solidFill>
                <a:effectLst/>
                <a:latin typeface="+mn-lt"/>
                <a:ea typeface="+mn-ea"/>
                <a:cs typeface="+mn-cs"/>
              </a:rPr>
              <a:t>.</a:t>
            </a:r>
          </a:p>
          <a:p>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35</a:t>
            </a:fld>
            <a:endParaRPr lang="en-US" dirty="0"/>
          </a:p>
        </p:txBody>
      </p:sp>
    </p:spTree>
    <p:extLst>
      <p:ext uri="{BB962C8B-B14F-4D97-AF65-F5344CB8AC3E}">
        <p14:creationId xmlns:p14="http://schemas.microsoft.com/office/powerpoint/2010/main" val="1771341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u-RU" sz="1200" kern="1200" dirty="0">
                <a:solidFill>
                  <a:schemeClr val="tx1"/>
                </a:solidFill>
                <a:effectLst/>
                <a:latin typeface="+mn-lt"/>
                <a:ea typeface="+mn-ea"/>
                <a:cs typeface="+mn-cs"/>
              </a:rPr>
              <a:t>Предназначены для работы со значениями естественных, простых типов. </a:t>
            </a:r>
          </a:p>
          <a:p>
            <a:r>
              <a:rPr lang="ru-RU" sz="1200" kern="1200" dirty="0">
                <a:solidFill>
                  <a:schemeClr val="tx1"/>
                </a:solidFill>
                <a:effectLst/>
                <a:latin typeface="+mn-lt"/>
                <a:ea typeface="+mn-ea"/>
                <a:cs typeface="+mn-cs"/>
              </a:rPr>
              <a:t>Переменные содержат непосредственно значения. К примитивным типам относятся:</a:t>
            </a:r>
            <a:endParaRPr lang="ru-RU" sz="900" kern="1200" dirty="0">
              <a:solidFill>
                <a:schemeClr val="tx1"/>
              </a:solidFill>
              <a:effectLst/>
              <a:latin typeface="+mn-lt"/>
              <a:ea typeface="+mn-ea"/>
              <a:cs typeface="+mn-cs"/>
            </a:endParaRPr>
          </a:p>
          <a:p>
            <a:pPr lvl="1"/>
            <a:r>
              <a:rPr lang="ru-RU" sz="1200" kern="1200" dirty="0">
                <a:solidFill>
                  <a:schemeClr val="tx1"/>
                </a:solidFill>
                <a:effectLst/>
                <a:latin typeface="+mn-lt"/>
                <a:ea typeface="+mn-ea"/>
                <a:cs typeface="+mn-cs"/>
              </a:rPr>
              <a:t>целочисленные типы:</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char</a:t>
            </a:r>
            <a:r>
              <a:rPr lang="ru-RU"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16-</a:t>
            </a:r>
            <a:r>
              <a:rPr lang="ru-RU" sz="1200" kern="1200" dirty="0">
                <a:solidFill>
                  <a:schemeClr val="tx1"/>
                </a:solidFill>
                <a:effectLst/>
                <a:latin typeface="+mn-lt"/>
                <a:ea typeface="+mn-ea"/>
                <a:cs typeface="+mn-cs"/>
              </a:rPr>
              <a:t>битовый символ </a:t>
            </a:r>
            <a:r>
              <a:rPr lang="en-US" sz="1200" kern="1200" dirty="0">
                <a:solidFill>
                  <a:schemeClr val="tx1"/>
                </a:solidFill>
                <a:effectLst/>
                <a:latin typeface="+mn-lt"/>
                <a:ea typeface="+mn-ea"/>
                <a:cs typeface="+mn-cs"/>
              </a:rPr>
              <a:t>Unicode</a:t>
            </a:r>
            <a:r>
              <a:rPr lang="ru-RU" sz="1200" kern="1200" dirty="0">
                <a:solidFill>
                  <a:schemeClr val="tx1"/>
                </a:solidFill>
                <a:effectLst/>
                <a:latin typeface="+mn-lt"/>
                <a:ea typeface="+mn-ea"/>
                <a:cs typeface="+mn-cs"/>
              </a:rPr>
              <a:t>,</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byte</a:t>
            </a:r>
            <a:r>
              <a:rPr lang="ru-RU" sz="1200" kern="1200" dirty="0">
                <a:solidFill>
                  <a:schemeClr val="tx1"/>
                </a:solidFill>
                <a:effectLst/>
                <a:latin typeface="+mn-lt"/>
                <a:ea typeface="+mn-ea"/>
                <a:cs typeface="+mn-cs"/>
              </a:rPr>
              <a:t> – 8-битовое целое число со знаком,</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short</a:t>
            </a:r>
            <a:r>
              <a:rPr lang="ru-RU" sz="1200" kern="1200" dirty="0">
                <a:solidFill>
                  <a:schemeClr val="tx1"/>
                </a:solidFill>
                <a:effectLst/>
                <a:latin typeface="+mn-lt"/>
                <a:ea typeface="+mn-ea"/>
                <a:cs typeface="+mn-cs"/>
              </a:rPr>
              <a:t> – 16-битовое целое число со знаком,</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int</a:t>
            </a:r>
            <a:r>
              <a:rPr lang="ru-RU" sz="1200" kern="1200" dirty="0">
                <a:solidFill>
                  <a:schemeClr val="tx1"/>
                </a:solidFill>
                <a:effectLst/>
                <a:latin typeface="+mn-lt"/>
                <a:ea typeface="+mn-ea"/>
                <a:cs typeface="+mn-cs"/>
              </a:rPr>
              <a:t> – 32-битовое целое число со знаком,</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long</a:t>
            </a:r>
            <a:r>
              <a:rPr lang="ru-RU" sz="1200" kern="1200" dirty="0">
                <a:solidFill>
                  <a:schemeClr val="tx1"/>
                </a:solidFill>
                <a:effectLst/>
                <a:latin typeface="+mn-lt"/>
                <a:ea typeface="+mn-ea"/>
                <a:cs typeface="+mn-cs"/>
              </a:rPr>
              <a:t> – 64-битовое целое число со знаком.</a:t>
            </a:r>
            <a:endParaRPr lang="ru-RU" sz="900" kern="1200" dirty="0">
              <a:solidFill>
                <a:schemeClr val="tx1"/>
              </a:solidFill>
              <a:effectLst/>
              <a:latin typeface="+mn-lt"/>
              <a:ea typeface="+mn-ea"/>
              <a:cs typeface="+mn-cs"/>
            </a:endParaRPr>
          </a:p>
          <a:p>
            <a:pPr lvl="1"/>
            <a:r>
              <a:rPr lang="ru-RU" sz="1200" kern="1200" dirty="0">
                <a:solidFill>
                  <a:schemeClr val="tx1"/>
                </a:solidFill>
                <a:effectLst/>
                <a:latin typeface="+mn-lt"/>
                <a:ea typeface="+mn-ea"/>
                <a:cs typeface="+mn-cs"/>
              </a:rPr>
              <a:t>Вещественные типы:</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float</a:t>
            </a:r>
            <a:r>
              <a:rPr lang="ru-RU" sz="1200" kern="1200" dirty="0">
                <a:solidFill>
                  <a:schemeClr val="tx1"/>
                </a:solidFill>
                <a:effectLst/>
                <a:latin typeface="+mn-lt"/>
                <a:ea typeface="+mn-ea"/>
                <a:cs typeface="+mn-cs"/>
              </a:rPr>
              <a:t> – 32-битовое число с плавающей точкой (</a:t>
            </a:r>
            <a:r>
              <a:rPr lang="en-US" sz="1200" kern="1200" dirty="0">
                <a:solidFill>
                  <a:schemeClr val="tx1"/>
                </a:solidFill>
                <a:effectLst/>
                <a:latin typeface="+mn-lt"/>
                <a:ea typeface="+mn-ea"/>
                <a:cs typeface="+mn-cs"/>
              </a:rPr>
              <a:t>IEEE</a:t>
            </a:r>
            <a:r>
              <a:rPr lang="ru-RU" sz="1200" kern="1200" dirty="0">
                <a:solidFill>
                  <a:schemeClr val="tx1"/>
                </a:solidFill>
                <a:effectLst/>
                <a:latin typeface="+mn-lt"/>
                <a:ea typeface="+mn-ea"/>
                <a:cs typeface="+mn-cs"/>
              </a:rPr>
              <a:t> 754-1985),</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double</a:t>
            </a:r>
            <a:r>
              <a:rPr lang="ru-RU" sz="1200" kern="1200" dirty="0">
                <a:solidFill>
                  <a:schemeClr val="tx1"/>
                </a:solidFill>
                <a:effectLst/>
                <a:latin typeface="+mn-lt"/>
                <a:ea typeface="+mn-ea"/>
                <a:cs typeface="+mn-cs"/>
              </a:rPr>
              <a:t> – 64-битовое число с плавающей точкой (</a:t>
            </a:r>
            <a:r>
              <a:rPr lang="en-US" sz="1200" kern="1200" dirty="0">
                <a:solidFill>
                  <a:schemeClr val="tx1"/>
                </a:solidFill>
                <a:effectLst/>
                <a:latin typeface="+mn-lt"/>
                <a:ea typeface="+mn-ea"/>
                <a:cs typeface="+mn-cs"/>
              </a:rPr>
              <a:t>IEEE</a:t>
            </a:r>
            <a:r>
              <a:rPr lang="ru-RU" sz="1200" kern="1200" dirty="0">
                <a:solidFill>
                  <a:schemeClr val="tx1"/>
                </a:solidFill>
                <a:effectLst/>
                <a:latin typeface="+mn-lt"/>
                <a:ea typeface="+mn-ea"/>
                <a:cs typeface="+mn-cs"/>
              </a:rPr>
              <a:t> 754-1985).</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900" kern="1200" dirty="0">
                <a:solidFill>
                  <a:schemeClr val="tx1"/>
                </a:solidFill>
                <a:effectLst/>
                <a:latin typeface="+mn-lt"/>
                <a:ea typeface="+mn-ea"/>
                <a:cs typeface="+mn-cs"/>
              </a:rPr>
              <a:t>Тип </a:t>
            </a:r>
            <a:r>
              <a:rPr lang="en-US" sz="900" kern="1200" dirty="0" err="1">
                <a:solidFill>
                  <a:schemeClr val="tx1"/>
                </a:solidFill>
                <a:effectLst/>
                <a:latin typeface="+mn-lt"/>
                <a:ea typeface="+mn-ea"/>
                <a:cs typeface="+mn-cs"/>
              </a:rPr>
              <a:t>boolean</a:t>
            </a:r>
            <a:r>
              <a:rPr lang="ru-RU" sz="900" kern="1200" dirty="0">
                <a:solidFill>
                  <a:schemeClr val="tx1"/>
                </a:solidFill>
                <a:effectLst/>
                <a:latin typeface="+mn-lt"/>
                <a:ea typeface="+mn-ea"/>
                <a:cs typeface="+mn-cs"/>
              </a:rPr>
              <a:t> допускает хранение значений </a:t>
            </a:r>
            <a:r>
              <a:rPr lang="en-US" sz="900" kern="1200" dirty="0">
                <a:solidFill>
                  <a:schemeClr val="tx1"/>
                </a:solidFill>
                <a:effectLst/>
                <a:latin typeface="+mn-lt"/>
                <a:ea typeface="+mn-ea"/>
                <a:cs typeface="+mn-cs"/>
              </a:rPr>
              <a:t>true</a:t>
            </a:r>
            <a:r>
              <a:rPr lang="ru-RU" sz="900" kern="1200" dirty="0">
                <a:solidFill>
                  <a:schemeClr val="tx1"/>
                </a:solidFill>
                <a:effectLst/>
                <a:latin typeface="+mn-lt"/>
                <a:ea typeface="+mn-ea"/>
                <a:cs typeface="+mn-cs"/>
              </a:rPr>
              <a:t> или </a:t>
            </a:r>
            <a:r>
              <a:rPr lang="en-US" sz="900" kern="1200" dirty="0">
                <a:solidFill>
                  <a:schemeClr val="tx1"/>
                </a:solidFill>
                <a:effectLst/>
                <a:latin typeface="+mn-lt"/>
                <a:ea typeface="+mn-ea"/>
                <a:cs typeface="+mn-cs"/>
              </a:rPr>
              <a:t>false</a:t>
            </a:r>
            <a:r>
              <a:rPr lang="ru-RU" sz="900" kern="1200" dirty="0">
                <a:solidFill>
                  <a:schemeClr val="tx1"/>
                </a:solidFill>
                <a:effectLst/>
                <a:latin typeface="+mn-lt"/>
                <a:ea typeface="+mn-ea"/>
                <a:cs typeface="+mn-cs"/>
              </a:rPr>
              <a:t>.</a:t>
            </a:r>
            <a:endParaRPr lang="ru-RU" sz="800" kern="1200" dirty="0">
              <a:solidFill>
                <a:schemeClr val="tx1"/>
              </a:solidFill>
              <a:effectLst/>
              <a:latin typeface="+mn-lt"/>
              <a:ea typeface="+mn-ea"/>
              <a:cs typeface="+mn-cs"/>
            </a:endParaRPr>
          </a:p>
          <a:p>
            <a:pPr lvl="0"/>
            <a:endParaRPr lang="ru-RU" sz="9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36</a:t>
            </a:fld>
            <a:endParaRPr lang="en-US" dirty="0"/>
          </a:p>
        </p:txBody>
      </p:sp>
    </p:spTree>
    <p:extLst>
      <p:ext uri="{BB962C8B-B14F-4D97-AF65-F5344CB8AC3E}">
        <p14:creationId xmlns:p14="http://schemas.microsoft.com/office/powerpoint/2010/main" val="3507380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u-RU" sz="1200" kern="1200" dirty="0">
                <a:solidFill>
                  <a:schemeClr val="tx1"/>
                </a:solidFill>
                <a:effectLst/>
                <a:latin typeface="+mn-lt"/>
                <a:ea typeface="+mn-ea"/>
                <a:cs typeface="+mn-cs"/>
              </a:rPr>
              <a:t>Предназначены для работы со значениями естественных, простых типов. </a:t>
            </a:r>
          </a:p>
          <a:p>
            <a:r>
              <a:rPr lang="ru-RU" sz="1200" kern="1200" dirty="0">
                <a:solidFill>
                  <a:schemeClr val="tx1"/>
                </a:solidFill>
                <a:effectLst/>
                <a:latin typeface="+mn-lt"/>
                <a:ea typeface="+mn-ea"/>
                <a:cs typeface="+mn-cs"/>
              </a:rPr>
              <a:t>Переменные содержат непосредственно значения. К примитивным типам относятся:</a:t>
            </a:r>
            <a:endParaRPr lang="ru-RU" sz="900" kern="1200" dirty="0">
              <a:solidFill>
                <a:schemeClr val="tx1"/>
              </a:solidFill>
              <a:effectLst/>
              <a:latin typeface="+mn-lt"/>
              <a:ea typeface="+mn-ea"/>
              <a:cs typeface="+mn-cs"/>
            </a:endParaRPr>
          </a:p>
          <a:p>
            <a:pPr lvl="1"/>
            <a:r>
              <a:rPr lang="ru-RU" sz="1200" kern="1200" dirty="0">
                <a:solidFill>
                  <a:schemeClr val="tx1"/>
                </a:solidFill>
                <a:effectLst/>
                <a:latin typeface="+mn-lt"/>
                <a:ea typeface="+mn-ea"/>
                <a:cs typeface="+mn-cs"/>
              </a:rPr>
              <a:t>целочисленные типы:</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char</a:t>
            </a:r>
            <a:r>
              <a:rPr lang="ru-RU"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16-</a:t>
            </a:r>
            <a:r>
              <a:rPr lang="ru-RU" sz="1200" kern="1200" dirty="0">
                <a:solidFill>
                  <a:schemeClr val="tx1"/>
                </a:solidFill>
                <a:effectLst/>
                <a:latin typeface="+mn-lt"/>
                <a:ea typeface="+mn-ea"/>
                <a:cs typeface="+mn-cs"/>
              </a:rPr>
              <a:t>битовый символ </a:t>
            </a:r>
            <a:r>
              <a:rPr lang="en-US" sz="1200" kern="1200" dirty="0">
                <a:solidFill>
                  <a:schemeClr val="tx1"/>
                </a:solidFill>
                <a:effectLst/>
                <a:latin typeface="+mn-lt"/>
                <a:ea typeface="+mn-ea"/>
                <a:cs typeface="+mn-cs"/>
              </a:rPr>
              <a:t>Unicode</a:t>
            </a:r>
            <a:r>
              <a:rPr lang="ru-RU" sz="1200" kern="1200" dirty="0">
                <a:solidFill>
                  <a:schemeClr val="tx1"/>
                </a:solidFill>
                <a:effectLst/>
                <a:latin typeface="+mn-lt"/>
                <a:ea typeface="+mn-ea"/>
                <a:cs typeface="+mn-cs"/>
              </a:rPr>
              <a:t>,</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byte</a:t>
            </a:r>
            <a:r>
              <a:rPr lang="ru-RU" sz="1200" kern="1200" dirty="0">
                <a:solidFill>
                  <a:schemeClr val="tx1"/>
                </a:solidFill>
                <a:effectLst/>
                <a:latin typeface="+mn-lt"/>
                <a:ea typeface="+mn-ea"/>
                <a:cs typeface="+mn-cs"/>
              </a:rPr>
              <a:t> – 8-битовое целое число со знаком,</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short</a:t>
            </a:r>
            <a:r>
              <a:rPr lang="ru-RU" sz="1200" kern="1200" dirty="0">
                <a:solidFill>
                  <a:schemeClr val="tx1"/>
                </a:solidFill>
                <a:effectLst/>
                <a:latin typeface="+mn-lt"/>
                <a:ea typeface="+mn-ea"/>
                <a:cs typeface="+mn-cs"/>
              </a:rPr>
              <a:t> – 16-битовое целое число со знаком,</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int</a:t>
            </a:r>
            <a:r>
              <a:rPr lang="ru-RU" sz="1200" kern="1200" dirty="0">
                <a:solidFill>
                  <a:schemeClr val="tx1"/>
                </a:solidFill>
                <a:effectLst/>
                <a:latin typeface="+mn-lt"/>
                <a:ea typeface="+mn-ea"/>
                <a:cs typeface="+mn-cs"/>
              </a:rPr>
              <a:t> – 32-битовое целое число со знаком,</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long</a:t>
            </a:r>
            <a:r>
              <a:rPr lang="ru-RU" sz="1200" kern="1200" dirty="0">
                <a:solidFill>
                  <a:schemeClr val="tx1"/>
                </a:solidFill>
                <a:effectLst/>
                <a:latin typeface="+mn-lt"/>
                <a:ea typeface="+mn-ea"/>
                <a:cs typeface="+mn-cs"/>
              </a:rPr>
              <a:t> – 64-битовое целое число со знаком.</a:t>
            </a:r>
            <a:endParaRPr lang="ru-RU" sz="900" kern="1200" dirty="0">
              <a:solidFill>
                <a:schemeClr val="tx1"/>
              </a:solidFill>
              <a:effectLst/>
              <a:latin typeface="+mn-lt"/>
              <a:ea typeface="+mn-ea"/>
              <a:cs typeface="+mn-cs"/>
            </a:endParaRPr>
          </a:p>
          <a:p>
            <a:pPr lvl="1"/>
            <a:r>
              <a:rPr lang="ru-RU" sz="1200" kern="1200" dirty="0">
                <a:solidFill>
                  <a:schemeClr val="tx1"/>
                </a:solidFill>
                <a:effectLst/>
                <a:latin typeface="+mn-lt"/>
                <a:ea typeface="+mn-ea"/>
                <a:cs typeface="+mn-cs"/>
              </a:rPr>
              <a:t>Вещественные типы:</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float</a:t>
            </a:r>
            <a:r>
              <a:rPr lang="ru-RU" sz="1200" kern="1200" dirty="0">
                <a:solidFill>
                  <a:schemeClr val="tx1"/>
                </a:solidFill>
                <a:effectLst/>
                <a:latin typeface="+mn-lt"/>
                <a:ea typeface="+mn-ea"/>
                <a:cs typeface="+mn-cs"/>
              </a:rPr>
              <a:t> – 32-битовое число с плавающей точкой (</a:t>
            </a:r>
            <a:r>
              <a:rPr lang="en-US" sz="1200" kern="1200" dirty="0">
                <a:solidFill>
                  <a:schemeClr val="tx1"/>
                </a:solidFill>
                <a:effectLst/>
                <a:latin typeface="+mn-lt"/>
                <a:ea typeface="+mn-ea"/>
                <a:cs typeface="+mn-cs"/>
              </a:rPr>
              <a:t>IEEE</a:t>
            </a:r>
            <a:r>
              <a:rPr lang="ru-RU" sz="1200" kern="1200" dirty="0">
                <a:solidFill>
                  <a:schemeClr val="tx1"/>
                </a:solidFill>
                <a:effectLst/>
                <a:latin typeface="+mn-lt"/>
                <a:ea typeface="+mn-ea"/>
                <a:cs typeface="+mn-cs"/>
              </a:rPr>
              <a:t> 754-1985),</a:t>
            </a:r>
            <a:endParaRPr lang="ru-RU" sz="9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double</a:t>
            </a:r>
            <a:r>
              <a:rPr lang="ru-RU" sz="1200" kern="1200" dirty="0">
                <a:solidFill>
                  <a:schemeClr val="tx1"/>
                </a:solidFill>
                <a:effectLst/>
                <a:latin typeface="+mn-lt"/>
                <a:ea typeface="+mn-ea"/>
                <a:cs typeface="+mn-cs"/>
              </a:rPr>
              <a:t> – 64-битовое число с плавающей точкой (</a:t>
            </a:r>
            <a:r>
              <a:rPr lang="en-US" sz="1200" kern="1200" dirty="0">
                <a:solidFill>
                  <a:schemeClr val="tx1"/>
                </a:solidFill>
                <a:effectLst/>
                <a:latin typeface="+mn-lt"/>
                <a:ea typeface="+mn-ea"/>
                <a:cs typeface="+mn-cs"/>
              </a:rPr>
              <a:t>IEEE</a:t>
            </a:r>
            <a:r>
              <a:rPr lang="ru-RU" sz="1200" kern="1200" dirty="0">
                <a:solidFill>
                  <a:schemeClr val="tx1"/>
                </a:solidFill>
                <a:effectLst/>
                <a:latin typeface="+mn-lt"/>
                <a:ea typeface="+mn-ea"/>
                <a:cs typeface="+mn-cs"/>
              </a:rPr>
              <a:t> 754-1985).</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900" kern="1200" dirty="0">
                <a:solidFill>
                  <a:schemeClr val="tx1"/>
                </a:solidFill>
                <a:effectLst/>
                <a:latin typeface="+mn-lt"/>
                <a:ea typeface="+mn-ea"/>
                <a:cs typeface="+mn-cs"/>
              </a:rPr>
              <a:t>Тип </a:t>
            </a:r>
            <a:r>
              <a:rPr lang="en-US" sz="900" kern="1200" dirty="0" err="1">
                <a:solidFill>
                  <a:schemeClr val="tx1"/>
                </a:solidFill>
                <a:effectLst/>
                <a:latin typeface="+mn-lt"/>
                <a:ea typeface="+mn-ea"/>
                <a:cs typeface="+mn-cs"/>
              </a:rPr>
              <a:t>boolean</a:t>
            </a:r>
            <a:r>
              <a:rPr lang="ru-RU" sz="900" kern="1200" dirty="0">
                <a:solidFill>
                  <a:schemeClr val="tx1"/>
                </a:solidFill>
                <a:effectLst/>
                <a:latin typeface="+mn-lt"/>
                <a:ea typeface="+mn-ea"/>
                <a:cs typeface="+mn-cs"/>
              </a:rPr>
              <a:t> допускает хранение значений </a:t>
            </a:r>
            <a:r>
              <a:rPr lang="en-US" sz="900" kern="1200" dirty="0">
                <a:solidFill>
                  <a:schemeClr val="tx1"/>
                </a:solidFill>
                <a:effectLst/>
                <a:latin typeface="+mn-lt"/>
                <a:ea typeface="+mn-ea"/>
                <a:cs typeface="+mn-cs"/>
              </a:rPr>
              <a:t>true</a:t>
            </a:r>
            <a:r>
              <a:rPr lang="ru-RU" sz="900" kern="1200" dirty="0">
                <a:solidFill>
                  <a:schemeClr val="tx1"/>
                </a:solidFill>
                <a:effectLst/>
                <a:latin typeface="+mn-lt"/>
                <a:ea typeface="+mn-ea"/>
                <a:cs typeface="+mn-cs"/>
              </a:rPr>
              <a:t> или </a:t>
            </a:r>
            <a:r>
              <a:rPr lang="en-US" sz="900" kern="1200" dirty="0">
                <a:solidFill>
                  <a:schemeClr val="tx1"/>
                </a:solidFill>
                <a:effectLst/>
                <a:latin typeface="+mn-lt"/>
                <a:ea typeface="+mn-ea"/>
                <a:cs typeface="+mn-cs"/>
              </a:rPr>
              <a:t>false</a:t>
            </a:r>
            <a:r>
              <a:rPr lang="ru-RU" sz="900" kern="1200" dirty="0">
                <a:solidFill>
                  <a:schemeClr val="tx1"/>
                </a:solidFill>
                <a:effectLst/>
                <a:latin typeface="+mn-lt"/>
                <a:ea typeface="+mn-ea"/>
                <a:cs typeface="+mn-cs"/>
              </a:rPr>
              <a:t>.</a:t>
            </a:r>
            <a:endParaRPr lang="ru-RU" sz="800" kern="1200" dirty="0">
              <a:solidFill>
                <a:schemeClr val="tx1"/>
              </a:solidFill>
              <a:effectLst/>
              <a:latin typeface="+mn-lt"/>
              <a:ea typeface="+mn-ea"/>
              <a:cs typeface="+mn-cs"/>
            </a:endParaRPr>
          </a:p>
          <a:p>
            <a:pPr lvl="0"/>
            <a:endParaRPr lang="ru-RU" sz="9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37</a:t>
            </a:fld>
            <a:endParaRPr lang="en-US" dirty="0"/>
          </a:p>
        </p:txBody>
      </p:sp>
    </p:spTree>
    <p:extLst>
      <p:ext uri="{BB962C8B-B14F-4D97-AF65-F5344CB8AC3E}">
        <p14:creationId xmlns:p14="http://schemas.microsoft.com/office/powerpoint/2010/main" val="2234056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При изучении языка программирования </a:t>
            </a:r>
            <a:r>
              <a:rPr lang="en-US" sz="1200" kern="1200" dirty="0">
                <a:solidFill>
                  <a:schemeClr val="tx1"/>
                </a:solidFill>
                <a:effectLst/>
                <a:latin typeface="+mn-lt"/>
                <a:ea typeface="+mn-ea"/>
                <a:cs typeface="+mn-cs"/>
              </a:rPr>
              <a:t>Java</a:t>
            </a:r>
            <a:r>
              <a:rPr lang="ru-RU" sz="1200" kern="1200" dirty="0">
                <a:solidFill>
                  <a:schemeClr val="tx1"/>
                </a:solidFill>
                <a:effectLst/>
                <a:latin typeface="+mn-lt"/>
                <a:ea typeface="+mn-ea"/>
                <a:cs typeface="+mn-cs"/>
              </a:rPr>
              <a:t>, как и при изучении других языков обязательно нужно ознакомиться с конвенцией кода. Конвенция кода — это свод правил по написанию кода. П</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err="1">
                <a:solidFill>
                  <a:schemeClr val="tx1"/>
                </a:solidFill>
                <a:effectLst/>
                <a:latin typeface="+mn-lt"/>
                <a:ea typeface="+mn-ea"/>
                <a:cs typeface="+mn-cs"/>
              </a:rPr>
              <a:t>еречислим</a:t>
            </a:r>
            <a:r>
              <a:rPr lang="ru-RU" sz="1200" kern="1200" dirty="0">
                <a:solidFill>
                  <a:schemeClr val="tx1"/>
                </a:solidFill>
                <a:effectLst/>
                <a:latin typeface="+mn-lt"/>
                <a:ea typeface="+mn-ea"/>
                <a:cs typeface="+mn-cs"/>
              </a:rPr>
              <a:t> правила с примерами описания:</a:t>
            </a:r>
          </a:p>
          <a:p>
            <a:pPr lvl="0"/>
            <a:r>
              <a:rPr lang="ru-RU" sz="1200" kern="1200" dirty="0">
                <a:solidFill>
                  <a:schemeClr val="tx1"/>
                </a:solidFill>
                <a:effectLst/>
                <a:latin typeface="+mn-lt"/>
                <a:ea typeface="+mn-ea"/>
                <a:cs typeface="+mn-cs"/>
              </a:rPr>
              <a:t>Правила именования пакетов:</a:t>
            </a:r>
          </a:p>
          <a:p>
            <a:r>
              <a:rPr lang="en-US" sz="1200" kern="1200" dirty="0" err="1">
                <a:solidFill>
                  <a:schemeClr val="tx1"/>
                </a:solidFill>
                <a:effectLst/>
                <a:latin typeface="+mn-lt"/>
                <a:ea typeface="+mn-ea"/>
                <a:cs typeface="+mn-cs"/>
              </a:rPr>
              <a:t>java.lang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javax.swing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ru.rtu.mirea.ikbo</a:t>
            </a:r>
            <a:endParaRPr lang="ru-RU" sz="1200" kern="1200" dirty="0">
              <a:solidFill>
                <a:schemeClr val="tx1"/>
              </a:solidFill>
              <a:effectLst/>
              <a:latin typeface="+mn-lt"/>
              <a:ea typeface="+mn-ea"/>
              <a:cs typeface="+mn-cs"/>
            </a:endParaRPr>
          </a:p>
          <a:p>
            <a:pPr lvl="0"/>
            <a:r>
              <a:rPr lang="ru-RU" sz="1200" kern="1200" dirty="0">
                <a:solidFill>
                  <a:schemeClr val="tx1"/>
                </a:solidFill>
                <a:effectLst/>
                <a:latin typeface="+mn-lt"/>
                <a:ea typeface="+mn-ea"/>
                <a:cs typeface="+mn-cs"/>
              </a:rPr>
              <a:t>Правила описания типов данных</a:t>
            </a:r>
            <a:r>
              <a:rPr lang="en-US" sz="1200"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Student, </a:t>
            </a:r>
            <a:r>
              <a:rPr lang="en-US" sz="1200" kern="1200" dirty="0" err="1">
                <a:solidFill>
                  <a:schemeClr val="tx1"/>
                </a:solidFill>
                <a:effectLst/>
                <a:latin typeface="+mn-lt"/>
                <a:ea typeface="+mn-ea"/>
                <a:cs typeface="+mn-cs"/>
              </a:rPr>
              <a:t>ArrayIndexOutOfBoundException</a:t>
            </a:r>
            <a:r>
              <a:rPr lang="en-US" sz="1200" kern="1200" dirty="0">
                <a:solidFill>
                  <a:schemeClr val="tx1"/>
                </a:solidFill>
                <a:effectLst/>
                <a:latin typeface="+mn-lt"/>
                <a:ea typeface="+mn-ea"/>
                <a:cs typeface="+mn-cs"/>
              </a:rPr>
              <a:t> Cloneable, Runnable, Serializable</a:t>
            </a:r>
            <a:endParaRPr lang="ru-RU" sz="1200" kern="1200" dirty="0">
              <a:solidFill>
                <a:schemeClr val="tx1"/>
              </a:solidFill>
              <a:effectLst/>
              <a:latin typeface="+mn-lt"/>
              <a:ea typeface="+mn-ea"/>
              <a:cs typeface="+mn-cs"/>
            </a:endParaRPr>
          </a:p>
          <a:p>
            <a:pPr lvl="0"/>
            <a:r>
              <a:rPr lang="ru-RU" sz="1200" kern="1200" dirty="0">
                <a:solidFill>
                  <a:schemeClr val="tx1"/>
                </a:solidFill>
                <a:effectLst/>
                <a:latin typeface="+mn-lt"/>
                <a:ea typeface="+mn-ea"/>
                <a:cs typeface="+mn-cs"/>
              </a:rPr>
              <a:t>Правила описания полей классов:</a:t>
            </a:r>
          </a:p>
          <a:p>
            <a:r>
              <a:rPr lang="en-US" sz="1200" kern="1200" dirty="0">
                <a:solidFill>
                  <a:schemeClr val="tx1"/>
                </a:solidFill>
                <a:effectLst/>
                <a:latin typeface="+mn-lt"/>
                <a:ea typeface="+mn-ea"/>
                <a:cs typeface="+mn-cs"/>
              </a:rPr>
              <a:t>value, enabled, </a:t>
            </a:r>
            <a:r>
              <a:rPr lang="en-US" sz="1200" kern="1200" dirty="0" err="1">
                <a:solidFill>
                  <a:schemeClr val="tx1"/>
                </a:solidFill>
                <a:effectLst/>
                <a:latin typeface="+mn-lt"/>
                <a:ea typeface="+mn-ea"/>
                <a:cs typeface="+mn-cs"/>
              </a:rPr>
              <a:t>distanceFromShop</a:t>
            </a:r>
            <a:endParaRPr lang="ru-RU" sz="1200" kern="1200" dirty="0">
              <a:solidFill>
                <a:schemeClr val="tx1"/>
              </a:solidFill>
              <a:effectLst/>
              <a:latin typeface="+mn-lt"/>
              <a:ea typeface="+mn-ea"/>
              <a:cs typeface="+mn-cs"/>
            </a:endParaRPr>
          </a:p>
          <a:p>
            <a:pPr lvl="0"/>
            <a:r>
              <a:rPr lang="ru-RU" sz="1200" kern="1200" dirty="0">
                <a:solidFill>
                  <a:schemeClr val="tx1"/>
                </a:solidFill>
                <a:effectLst/>
                <a:latin typeface="+mn-lt"/>
                <a:ea typeface="+mn-ea"/>
                <a:cs typeface="+mn-cs"/>
              </a:rPr>
              <a:t>Правила описания методов классов</a:t>
            </a:r>
            <a:r>
              <a:rPr lang="en-US" sz="1200"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getValue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setValue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isEnabled</a:t>
            </a:r>
            <a:r>
              <a:rPr lang="en-US" sz="1200" kern="1200" dirty="0">
                <a:solidFill>
                  <a:schemeClr val="tx1"/>
                </a:solidFill>
                <a:effectLst/>
                <a:latin typeface="+mn-lt"/>
                <a:ea typeface="+mn-ea"/>
                <a:cs typeface="+mn-cs"/>
              </a:rPr>
              <a:t>, length, </a:t>
            </a:r>
            <a:r>
              <a:rPr lang="en-US" sz="1200" kern="1200" dirty="0" err="1">
                <a:solidFill>
                  <a:schemeClr val="tx1"/>
                </a:solidFill>
                <a:effectLst/>
                <a:latin typeface="+mn-lt"/>
                <a:ea typeface="+mn-ea"/>
                <a:cs typeface="+mn-cs"/>
              </a:rPr>
              <a:t>toString</a:t>
            </a:r>
            <a:endParaRPr lang="ru-RU" sz="1200" kern="1200" dirty="0">
              <a:solidFill>
                <a:schemeClr val="tx1"/>
              </a:solidFill>
              <a:effectLst/>
              <a:latin typeface="+mn-lt"/>
              <a:ea typeface="+mn-ea"/>
              <a:cs typeface="+mn-cs"/>
            </a:endParaRPr>
          </a:p>
          <a:p>
            <a:pPr lvl="0"/>
            <a:r>
              <a:rPr lang="ru-RU" sz="1200" kern="1200" dirty="0">
                <a:solidFill>
                  <a:schemeClr val="tx1"/>
                </a:solidFill>
                <a:effectLst/>
                <a:latin typeface="+mn-lt"/>
                <a:ea typeface="+mn-ea"/>
                <a:cs typeface="+mn-cs"/>
              </a:rPr>
              <a:t>Правила описания полей</a:t>
            </a:r>
            <a:r>
              <a:rPr lang="en-US" sz="1200" kern="12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констант</a:t>
            </a:r>
            <a:r>
              <a:rPr lang="en-US" sz="1200"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PI, SIZE_MIN, SIZE_MAX, SIZE_DEF</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39</a:t>
            </a:fld>
            <a:endParaRPr lang="en-US" dirty="0"/>
          </a:p>
        </p:txBody>
      </p:sp>
    </p:spTree>
    <p:extLst>
      <p:ext uri="{BB962C8B-B14F-4D97-AF65-F5344CB8AC3E}">
        <p14:creationId xmlns:p14="http://schemas.microsoft.com/office/powerpoint/2010/main" val="3027153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40</a:t>
            </a:fld>
            <a:endParaRPr lang="en-US" dirty="0"/>
          </a:p>
        </p:txBody>
      </p:sp>
    </p:spTree>
    <p:extLst>
      <p:ext uri="{BB962C8B-B14F-4D97-AF65-F5344CB8AC3E}">
        <p14:creationId xmlns:p14="http://schemas.microsoft.com/office/powerpoint/2010/main" val="3961103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ru-RU" sz="1200" kern="1200" dirty="0">
                <a:solidFill>
                  <a:schemeClr val="tx1"/>
                </a:solidFill>
                <a:effectLst/>
                <a:latin typeface="+mn-lt"/>
                <a:ea typeface="+mn-ea"/>
                <a:cs typeface="+mn-cs"/>
              </a:rPr>
              <a:t>Таблица процессов (PT) содержит запись для каждого </a:t>
            </a:r>
            <a:r>
              <a:rPr lang="ru-RU" sz="1200" u="none" strike="noStrike" kern="1200" dirty="0">
                <a:solidFill>
                  <a:schemeClr val="tx1"/>
                </a:solidFill>
                <a:effectLst/>
                <a:latin typeface="+mn-lt"/>
                <a:ea typeface="+mn-ea"/>
                <a:cs typeface="+mn-cs"/>
                <a:hlinkClick r:id="rId3"/>
              </a:rPr>
              <a:t>процесса,</a:t>
            </a:r>
            <a:r>
              <a:rPr lang="ru-RU" sz="1200" kern="1200" dirty="0">
                <a:solidFill>
                  <a:schemeClr val="tx1"/>
                </a:solidFill>
                <a:effectLst/>
                <a:latin typeface="+mn-lt"/>
                <a:ea typeface="+mn-ea"/>
                <a:cs typeface="+mn-cs"/>
              </a:rPr>
              <a:t> присутствующего в системе. Запись создается, когда процесс создается системным вызовом </a:t>
            </a:r>
            <a:r>
              <a:rPr lang="ru-RU" sz="1200" kern="1200" dirty="0" err="1">
                <a:solidFill>
                  <a:schemeClr val="tx1"/>
                </a:solidFill>
                <a:effectLst/>
                <a:latin typeface="+mn-lt"/>
                <a:ea typeface="+mn-ea"/>
                <a:cs typeface="+mn-cs"/>
              </a:rPr>
              <a:t>Fork</a:t>
            </a:r>
            <a:r>
              <a:rPr lang="ru-RU" sz="1200" kern="1200" dirty="0">
                <a:solidFill>
                  <a:schemeClr val="tx1"/>
                </a:solidFill>
                <a:effectLst/>
                <a:latin typeface="+mn-lt"/>
                <a:ea typeface="+mn-ea"/>
                <a:cs typeface="+mn-cs"/>
              </a:rPr>
              <a:t>. Каждая запись содержит несколько полей, в которых хранится вся информация, относящаяся к одному процессу. Максимальное количество записей в PT (которое является максимальным числом процессов, которые могут существовать в один момент времени в </a:t>
            </a:r>
            <a:r>
              <a:rPr lang="ru-RU" sz="1200" kern="1200" dirty="0" err="1">
                <a:solidFill>
                  <a:schemeClr val="tx1"/>
                </a:solidFill>
                <a:effectLst/>
                <a:latin typeface="+mn-lt"/>
                <a:ea typeface="+mn-ea"/>
                <a:cs typeface="+mn-cs"/>
              </a:rPr>
              <a:t>eXpOS</a:t>
            </a:r>
            <a:r>
              <a:rPr lang="ru-RU" sz="1200" kern="1200" dirty="0">
                <a:solidFill>
                  <a:schemeClr val="tx1"/>
                </a:solidFill>
                <a:effectLst/>
                <a:latin typeface="+mn-lt"/>
                <a:ea typeface="+mn-ea"/>
                <a:cs typeface="+mn-cs"/>
              </a:rPr>
              <a:t>), составляет MAX_PROC_NUM. В текущей версии </a:t>
            </a:r>
            <a:r>
              <a:rPr lang="ru-RU" sz="1200" kern="1200" dirty="0" err="1">
                <a:solidFill>
                  <a:schemeClr val="tx1"/>
                </a:solidFill>
                <a:effectLst/>
                <a:latin typeface="+mn-lt"/>
                <a:ea typeface="+mn-ea"/>
                <a:cs typeface="+mn-cs"/>
              </a:rPr>
              <a:t>eXpOS</a:t>
            </a:r>
            <a:r>
              <a:rPr lang="ru-RU" sz="1200" kern="1200" dirty="0">
                <a:solidFill>
                  <a:schemeClr val="tx1"/>
                </a:solidFill>
                <a:effectLst/>
                <a:latin typeface="+mn-lt"/>
                <a:ea typeface="+mn-ea"/>
                <a:cs typeface="+mn-cs"/>
              </a:rPr>
              <a:t> MAX_PROC_NUM = 16.</a:t>
            </a:r>
          </a:p>
          <a:p>
            <a:r>
              <a:rPr lang="ru-RU" sz="1200" kern="1200" dirty="0">
                <a:solidFill>
                  <a:schemeClr val="tx1"/>
                </a:solidFill>
                <a:effectLst/>
                <a:latin typeface="+mn-lt"/>
                <a:ea typeface="+mn-ea"/>
                <a:cs typeface="+mn-cs"/>
              </a:rPr>
              <a:t>Каждая запись в таблице процессов имеет постоянный размер, определенный PT_ENTRY_SIZE. В этой версии </a:t>
            </a:r>
            <a:r>
              <a:rPr lang="ru-RU" sz="1200" kern="1200" dirty="0" err="1">
                <a:solidFill>
                  <a:schemeClr val="tx1"/>
                </a:solidFill>
                <a:effectLst/>
                <a:latin typeface="+mn-lt"/>
                <a:ea typeface="+mn-ea"/>
                <a:cs typeface="+mn-cs"/>
              </a:rPr>
              <a:t>eXpOS</a:t>
            </a:r>
            <a:r>
              <a:rPr lang="ru-RU" sz="1200" kern="1200" dirty="0">
                <a:solidFill>
                  <a:schemeClr val="tx1"/>
                </a:solidFill>
                <a:effectLst/>
                <a:latin typeface="+mn-lt"/>
                <a:ea typeface="+mn-ea"/>
                <a:cs typeface="+mn-cs"/>
              </a:rPr>
              <a:t> PT_ENTRY_SIZE установлен на 16 слов. Любая запись PT имеет следующие поля:</a:t>
            </a:r>
          </a:p>
          <a:p>
            <a:r>
              <a:rPr lang="en-US" sz="1200" kern="1200" baseline="0" dirty="0">
                <a:solidFill>
                  <a:schemeClr val="tx1"/>
                </a:solidFill>
                <a:latin typeface="+mn-lt"/>
                <a:ea typeface="+mn-ea"/>
                <a:cs typeface="+mn-cs"/>
              </a:rPr>
              <a:t>.</a:t>
            </a:r>
            <a:r>
              <a:rPr lang="ru-RU"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TICK</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отслеживает, как долго процесс находился в состоянии памяти / обмена. Он имеет начальное значение 0 и обновляется всякий раз, когда вызывается планировщик. </a:t>
            </a:r>
            <a:r>
              <a:rPr lang="en-US" sz="1200" kern="1200" dirty="0">
                <a:solidFill>
                  <a:schemeClr val="tx1"/>
                </a:solidFill>
                <a:effectLst/>
                <a:latin typeface="+mn-lt"/>
                <a:ea typeface="+mn-ea"/>
                <a:cs typeface="+mn-cs"/>
              </a:rPr>
              <a:t>TICK </a:t>
            </a:r>
            <a:r>
              <a:rPr lang="ru-RU" sz="1200" kern="1200" dirty="0">
                <a:solidFill>
                  <a:schemeClr val="tx1"/>
                </a:solidFill>
                <a:effectLst/>
                <a:latin typeface="+mn-lt"/>
                <a:ea typeface="+mn-ea"/>
                <a:cs typeface="+mn-cs"/>
              </a:rPr>
              <a:t>сбрасывается в 0, когда процесс выгружается или включается.</a:t>
            </a:r>
          </a:p>
          <a:p>
            <a:pPr lvl="0"/>
            <a:r>
              <a:rPr lang="en-US" sz="1200" b="1" kern="1200" dirty="0">
                <a:solidFill>
                  <a:schemeClr val="tx1"/>
                </a:solidFill>
                <a:effectLst/>
                <a:latin typeface="+mn-lt"/>
                <a:ea typeface="+mn-ea"/>
                <a:cs typeface="+mn-cs"/>
              </a:rPr>
              <a:t>PID</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дескриптор процесса, число, уникальное для каждого процесса. Это поле устанавливается системным вызовом </a:t>
            </a:r>
            <a:r>
              <a:rPr lang="en-US" sz="1200" kern="1200" dirty="0">
                <a:solidFill>
                  <a:schemeClr val="tx1"/>
                </a:solidFill>
                <a:effectLst/>
                <a:latin typeface="+mn-lt"/>
                <a:ea typeface="+mn-ea"/>
                <a:cs typeface="+mn-cs"/>
              </a:rPr>
              <a:t>Fork</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В текущей версии </a:t>
            </a:r>
            <a:r>
              <a:rPr lang="en-US" sz="1200" kern="1200" dirty="0" err="1">
                <a:solidFill>
                  <a:schemeClr val="tx1"/>
                </a:solidFill>
                <a:effectLst/>
                <a:latin typeface="+mn-lt"/>
                <a:ea typeface="+mn-ea"/>
                <a:cs typeface="+mn-cs"/>
              </a:rPr>
              <a:t>eXpOS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pid</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установлен на индекс записи в таблице процессов.</a:t>
            </a:r>
          </a:p>
          <a:p>
            <a:pPr lvl="0"/>
            <a:r>
              <a:rPr lang="en-US" sz="1200" b="1" kern="1200" dirty="0">
                <a:solidFill>
                  <a:schemeClr val="tx1"/>
                </a:solidFill>
                <a:effectLst/>
                <a:latin typeface="+mn-lt"/>
                <a:ea typeface="+mn-ea"/>
                <a:cs typeface="+mn-cs"/>
              </a:rPr>
              <a:t>PPID</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дескриптор процесса родительского процесса. Это поле устанавливается системным вызовом </a:t>
            </a:r>
            <a:r>
              <a:rPr lang="en-US" sz="1200" kern="1200" dirty="0">
                <a:solidFill>
                  <a:schemeClr val="tx1"/>
                </a:solidFill>
                <a:effectLst/>
                <a:latin typeface="+mn-lt"/>
                <a:ea typeface="+mn-ea"/>
                <a:cs typeface="+mn-cs"/>
              </a:rPr>
              <a:t>Fork</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PPID </a:t>
            </a:r>
            <a:r>
              <a:rPr lang="ru-RU" sz="1200" kern="1200" dirty="0">
                <a:solidFill>
                  <a:schemeClr val="tx1"/>
                </a:solidFill>
                <a:effectLst/>
                <a:latin typeface="+mn-lt"/>
                <a:ea typeface="+mn-ea"/>
                <a:cs typeface="+mn-cs"/>
              </a:rPr>
              <a:t>процесса устанавливается в -1 при выходе из родительского процесса. Процесс, родитель которого вышел, называется «Сиротский процесс».</a:t>
            </a:r>
          </a:p>
          <a:p>
            <a:pPr lvl="0"/>
            <a:r>
              <a:rPr lang="en-US" sz="1200" b="1" kern="1200" dirty="0">
                <a:solidFill>
                  <a:schemeClr val="tx1"/>
                </a:solidFill>
                <a:effectLst/>
                <a:latin typeface="+mn-lt"/>
                <a:ea typeface="+mn-ea"/>
                <a:cs typeface="+mn-cs"/>
              </a:rPr>
              <a:t>USERID</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идентификатор пользователя, вошедшего в систему. Это поле устанавливается системным вызовом </a:t>
            </a:r>
            <a:r>
              <a:rPr lang="en-US" sz="1200" kern="1200" dirty="0">
                <a:solidFill>
                  <a:schemeClr val="tx1"/>
                </a:solidFill>
                <a:effectLst/>
                <a:latin typeface="+mn-lt"/>
                <a:ea typeface="+mn-ea"/>
                <a:cs typeface="+mn-cs"/>
              </a:rPr>
              <a:t>Fork.</a:t>
            </a:r>
            <a:endParaRPr lang="ru-RU"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STATUS </a:t>
            </a:r>
            <a:r>
              <a:rPr lang="ru-RU" sz="1200" b="1" kern="1200" dirty="0">
                <a:solidFill>
                  <a:schemeClr val="tx1"/>
                </a:solidFill>
                <a:effectLst/>
                <a:latin typeface="+mn-lt"/>
                <a:ea typeface="+mn-ea"/>
                <a:cs typeface="+mn-cs"/>
              </a:rPr>
              <a:t>(2</a:t>
            </a:r>
            <a:r>
              <a:rPr lang="ru-RU" sz="1200" kern="1200" dirty="0">
                <a:solidFill>
                  <a:schemeClr val="tx1"/>
                </a:solidFill>
                <a:effectLst/>
                <a:latin typeface="+mn-lt"/>
                <a:ea typeface="+mn-ea"/>
                <a:cs typeface="+mn-cs"/>
              </a:rPr>
              <a:t> слова) - это два кортежа, которые описывают текущее состояние процесса. Детали состояний объяснены ниже.</a:t>
            </a:r>
          </a:p>
          <a:p>
            <a:pPr lvl="0"/>
            <a:r>
              <a:rPr lang="en-US" sz="1200" b="1" kern="1200" dirty="0">
                <a:solidFill>
                  <a:schemeClr val="tx1"/>
                </a:solidFill>
                <a:effectLst/>
                <a:latin typeface="+mn-lt"/>
                <a:ea typeface="+mn-ea"/>
                <a:cs typeface="+mn-cs"/>
              </a:rPr>
              <a:t>SWAP FLAG</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указывает, поменялся ли процесс (1) или нет (0). Говорят, что процесс переставляется, если выгружается какая-либо из его страниц стека пользователя или страницы стека ядра.</a:t>
            </a:r>
          </a:p>
          <a:p>
            <a:pPr lvl="0"/>
            <a:r>
              <a:rPr lang="en-US" sz="1200" b="1" kern="1200" dirty="0">
                <a:solidFill>
                  <a:schemeClr val="tx1"/>
                </a:solidFill>
                <a:effectLst/>
                <a:latin typeface="+mn-lt"/>
                <a:ea typeface="+mn-ea"/>
                <a:cs typeface="+mn-cs"/>
              </a:rPr>
              <a:t>INODE INDEX</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указатель на запись </a:t>
            </a:r>
            <a:r>
              <a:rPr lang="en-US" sz="1200" kern="1200" dirty="0" err="1">
                <a:solidFill>
                  <a:schemeClr val="tx1"/>
                </a:solidFill>
                <a:effectLst/>
                <a:latin typeface="+mn-lt"/>
                <a:ea typeface="+mn-ea"/>
                <a:cs typeface="+mn-cs"/>
              </a:rPr>
              <a:t>Inode</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исполняемого файла, который был загружен в адресное пространство процесса.</a:t>
            </a:r>
          </a:p>
          <a:p>
            <a:pPr lvl="0"/>
            <a:r>
              <a:rPr lang="en-US" sz="1200" b="1" kern="1200" dirty="0">
                <a:solidFill>
                  <a:schemeClr val="tx1"/>
                </a:solidFill>
                <a:effectLst/>
                <a:latin typeface="+mn-lt"/>
                <a:ea typeface="+mn-ea"/>
                <a:cs typeface="+mn-cs"/>
              </a:rPr>
              <a:t>INPUT BUFFER</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буфер, используемый для хранения входных данных, считанных с терминала. Всякий раз, когда слово читается из терминала, обработчик прерываний терминала сохраняет его в этом буфере.</a:t>
            </a:r>
          </a:p>
          <a:p>
            <a:pPr lvl="0"/>
            <a:r>
              <a:rPr lang="en-US" sz="1200" b="1" kern="1200" dirty="0">
                <a:solidFill>
                  <a:schemeClr val="tx1"/>
                </a:solidFill>
                <a:effectLst/>
                <a:latin typeface="+mn-lt"/>
                <a:ea typeface="+mn-ea"/>
                <a:cs typeface="+mn-cs"/>
              </a:rPr>
              <a:t>MODE FLAG</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используется для сохранения номера системного вызова, если процесс выполняется внутри системного вызова. Он установлен в -1, когда процесс выполняет обработчик исключений. В противном случае значение устанавливается на 0.</a:t>
            </a:r>
          </a:p>
          <a:p>
            <a:pPr lvl="0"/>
            <a:r>
              <a:rPr lang="ru-RU" sz="1200" b="1" kern="1200" dirty="0">
                <a:solidFill>
                  <a:schemeClr val="tx1"/>
                </a:solidFill>
                <a:effectLst/>
                <a:latin typeface="+mn-lt"/>
                <a:ea typeface="+mn-ea"/>
                <a:cs typeface="+mn-cs"/>
              </a:rPr>
              <a:t>СТАТУС ОБМЕНА ПОЛЬЗОВАТЕЛЬСКОЙ ОБЛАСТИ</a:t>
            </a:r>
            <a:r>
              <a:rPr lang="ru-RU" sz="1200" kern="1200" dirty="0">
                <a:solidFill>
                  <a:schemeClr val="tx1"/>
                </a:solidFill>
                <a:effectLst/>
                <a:latin typeface="+mn-lt"/>
                <a:ea typeface="+mn-ea"/>
                <a:cs typeface="+mn-cs"/>
              </a:rPr>
              <a:t> (1 слово) - указывает, была ли изменена область пользователя процесса (1) или нет (0).</a:t>
            </a:r>
          </a:p>
          <a:p>
            <a:pPr lvl="0"/>
            <a:r>
              <a:rPr lang="en-US" sz="1200" b="1" kern="1200" dirty="0">
                <a:solidFill>
                  <a:schemeClr val="tx1"/>
                </a:solidFill>
                <a:effectLst/>
                <a:latin typeface="+mn-lt"/>
                <a:ea typeface="+mn-ea"/>
                <a:cs typeface="+mn-cs"/>
              </a:rPr>
              <a:t>USER AREA PAGE NUMBER</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номер страницы, выделенный для пользовательской области процесса.</a:t>
            </a:r>
          </a:p>
          <a:p>
            <a:pPr lvl="0"/>
            <a:r>
              <a:rPr lang="en-US" sz="1200" b="1" kern="1200" dirty="0">
                <a:solidFill>
                  <a:schemeClr val="tx1"/>
                </a:solidFill>
                <a:effectLst/>
                <a:latin typeface="+mn-lt"/>
                <a:ea typeface="+mn-ea"/>
                <a:cs typeface="+mn-cs"/>
              </a:rPr>
              <a:t>KERNEL STACK POINTER</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указатель на вершину стека ядра процесса. </a:t>
            </a:r>
            <a:r>
              <a:rPr lang="ru-RU" sz="1200" b="1" kern="1200" dirty="0">
                <a:solidFill>
                  <a:schemeClr val="tx1"/>
                </a:solidFill>
                <a:effectLst/>
                <a:latin typeface="+mn-lt"/>
                <a:ea typeface="+mn-ea"/>
                <a:cs typeface="+mn-cs"/>
              </a:rPr>
              <a:t>Смещение этого адреса в пользовательской области</a:t>
            </a:r>
            <a:r>
              <a:rPr lang="ru-RU" sz="1200" kern="1200" dirty="0">
                <a:solidFill>
                  <a:schemeClr val="tx1"/>
                </a:solidFill>
                <a:effectLst/>
                <a:latin typeface="+mn-lt"/>
                <a:ea typeface="+mn-ea"/>
                <a:cs typeface="+mn-cs"/>
              </a:rPr>
              <a:t> хранятся в этой области.</a:t>
            </a:r>
          </a:p>
          <a:p>
            <a:pPr lvl="0"/>
            <a:r>
              <a:rPr lang="en-US" sz="1200" b="1" kern="1200" dirty="0">
                <a:solidFill>
                  <a:schemeClr val="tx1"/>
                </a:solidFill>
                <a:effectLst/>
                <a:latin typeface="+mn-lt"/>
                <a:ea typeface="+mn-ea"/>
                <a:cs typeface="+mn-cs"/>
              </a:rPr>
              <a:t>USER STACK POINTER</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логический адрес вершины пользовательского стека процесса. Это используется, когда процесс выполняется в режиме ядра, а указатель стека компьютера указывает на вершину стека ядра.</a:t>
            </a:r>
          </a:p>
          <a:p>
            <a:pPr lvl="0"/>
            <a:r>
              <a:rPr lang="en-US" sz="1200" b="1" kern="1200" dirty="0">
                <a:solidFill>
                  <a:schemeClr val="tx1"/>
                </a:solidFill>
                <a:effectLst/>
                <a:latin typeface="+mn-lt"/>
                <a:ea typeface="+mn-ea"/>
                <a:cs typeface="+mn-cs"/>
              </a:rPr>
              <a:t>PTBR</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указатель на </a:t>
            </a:r>
            <a:r>
              <a:rPr lang="ru-RU" sz="1200" u="sng" kern="1200" dirty="0">
                <a:solidFill>
                  <a:schemeClr val="tx1"/>
                </a:solidFill>
                <a:effectLst/>
                <a:latin typeface="+mn-lt"/>
                <a:ea typeface="+mn-ea"/>
                <a:cs typeface="+mn-cs"/>
                <a:hlinkClick r:id="rId4"/>
              </a:rPr>
              <a:t>ТАБЛИЦУ СТРАНИЦЫ ПРОЦЕССА</a:t>
            </a:r>
            <a:r>
              <a:rPr lang="ru-RU"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PTLR</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(1 слово) - РЕГИСТР </a:t>
            </a:r>
            <a:r>
              <a:rPr lang="ru-RU" sz="1200" b="1" kern="1200" dirty="0">
                <a:solidFill>
                  <a:schemeClr val="tx1"/>
                </a:solidFill>
                <a:effectLst/>
                <a:latin typeface="+mn-lt"/>
                <a:ea typeface="+mn-ea"/>
                <a:cs typeface="+mn-cs"/>
              </a:rPr>
              <a:t>ДЛИНЫ</a:t>
            </a:r>
            <a:r>
              <a:rPr lang="ru-RU" sz="1200" kern="1200" dirty="0">
                <a:solidFill>
                  <a:schemeClr val="tx1"/>
                </a:solidFill>
                <a:effectLst/>
                <a:latin typeface="+mn-lt"/>
                <a:ea typeface="+mn-ea"/>
                <a:cs typeface="+mn-cs"/>
              </a:rPr>
              <a:t> СТРАНИЦЫ процесса.</a:t>
            </a:r>
          </a:p>
          <a:p>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8</a:t>
            </a:fld>
            <a:endParaRPr lang="en-US" dirty="0"/>
          </a:p>
        </p:txBody>
      </p:sp>
    </p:spTree>
    <p:extLst>
      <p:ext uri="{BB962C8B-B14F-4D97-AF65-F5344CB8AC3E}">
        <p14:creationId xmlns:p14="http://schemas.microsoft.com/office/powerpoint/2010/main" val="83902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latin typeface="CourierStd"/>
              </a:rPr>
              <a:t>// declares and assigns integer variable </a:t>
            </a:r>
            <a:endParaRPr lang="ru-RU" sz="1200" dirty="0">
              <a:latin typeface="CourierStd"/>
            </a:endParaRPr>
          </a:p>
          <a:p>
            <a:r>
              <a:rPr lang="en-US" sz="1200" dirty="0">
                <a:latin typeface="CourierStd"/>
              </a:rPr>
              <a:t>// declares and assigns integer variable </a:t>
            </a:r>
            <a:endParaRPr lang="ru-RU" sz="1200" dirty="0">
              <a:latin typeface="CourierStd"/>
            </a:endParaRPr>
          </a:p>
          <a:p>
            <a:r>
              <a:rPr lang="en-US" sz="1200" dirty="0">
                <a:latin typeface="CourierStd"/>
              </a:rPr>
              <a:t>// declares integer variable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41</a:t>
            </a:fld>
            <a:endParaRPr lang="en-US" dirty="0"/>
          </a:p>
        </p:txBody>
      </p:sp>
    </p:spTree>
    <p:extLst>
      <p:ext uri="{BB962C8B-B14F-4D97-AF65-F5344CB8AC3E}">
        <p14:creationId xmlns:p14="http://schemas.microsoft.com/office/powerpoint/2010/main" val="272839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latin typeface="CourierStd"/>
              </a:rPr>
              <a:t>// declares and assigns integer variable </a:t>
            </a:r>
            <a:endParaRPr lang="ru-RU" sz="1200" dirty="0">
              <a:latin typeface="CourierStd"/>
            </a:endParaRPr>
          </a:p>
          <a:p>
            <a:r>
              <a:rPr lang="en-US" sz="1200" dirty="0">
                <a:latin typeface="CourierStd"/>
              </a:rPr>
              <a:t>// declares and assigns integer variable </a:t>
            </a:r>
            <a:endParaRPr lang="ru-RU" sz="1200" dirty="0">
              <a:latin typeface="CourierStd"/>
            </a:endParaRPr>
          </a:p>
          <a:p>
            <a:r>
              <a:rPr lang="en-US" sz="1200" dirty="0">
                <a:latin typeface="CourierStd"/>
              </a:rPr>
              <a:t>// declares integer variable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42</a:t>
            </a:fld>
            <a:endParaRPr lang="en-US" dirty="0"/>
          </a:p>
        </p:txBody>
      </p:sp>
    </p:spTree>
    <p:extLst>
      <p:ext uri="{BB962C8B-B14F-4D97-AF65-F5344CB8AC3E}">
        <p14:creationId xmlns:p14="http://schemas.microsoft.com/office/powerpoint/2010/main" val="3650179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43</a:t>
            </a:fld>
            <a:endParaRPr lang="en-US" dirty="0"/>
          </a:p>
        </p:txBody>
      </p:sp>
    </p:spTree>
    <p:extLst>
      <p:ext uri="{BB962C8B-B14F-4D97-AF65-F5344CB8AC3E}">
        <p14:creationId xmlns:p14="http://schemas.microsoft.com/office/powerpoint/2010/main" val="63606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Тип </a:t>
            </a:r>
            <a:r>
              <a:rPr lang="en-US" sz="1200" kern="1200" dirty="0">
                <a:solidFill>
                  <a:schemeClr val="tx1"/>
                </a:solidFill>
                <a:effectLst/>
                <a:latin typeface="+mn-lt"/>
                <a:ea typeface="+mn-ea"/>
                <a:cs typeface="+mn-cs"/>
              </a:rPr>
              <a:t>var </a:t>
            </a:r>
            <a:r>
              <a:rPr lang="ru-RU" sz="1200" kern="1200" dirty="0">
                <a:solidFill>
                  <a:schemeClr val="tx1"/>
                </a:solidFill>
                <a:effectLst/>
                <a:latin typeface="+mn-lt"/>
                <a:ea typeface="+mn-ea"/>
                <a:cs typeface="+mn-cs"/>
              </a:rPr>
              <a:t>есть во многих языках программирования , например в </a:t>
            </a:r>
            <a:r>
              <a:rPr lang="en-US" sz="1200" kern="1200" dirty="0">
                <a:solidFill>
                  <a:schemeClr val="tx1"/>
                </a:solidFill>
                <a:effectLst/>
                <a:latin typeface="+mn-lt"/>
                <a:ea typeface="+mn-ea"/>
                <a:cs typeface="+mn-cs"/>
              </a:rPr>
              <a:t>Java script </a:t>
            </a:r>
            <a:r>
              <a:rPr lang="ru-RU" sz="1200" kern="1200" dirty="0">
                <a:solidFill>
                  <a:schemeClr val="tx1"/>
                </a:solidFill>
                <a:effectLst/>
                <a:latin typeface="+mn-lt"/>
                <a:ea typeface="+mn-ea"/>
                <a:cs typeface="+mn-cs"/>
              </a:rPr>
              <a:t>и </a:t>
            </a:r>
            <a:r>
              <a:rPr lang="en-US" sz="1200" kern="1200" dirty="0">
                <a:solidFill>
                  <a:schemeClr val="tx1"/>
                </a:solidFill>
                <a:effectLst/>
                <a:latin typeface="+mn-lt"/>
                <a:ea typeface="+mn-ea"/>
                <a:cs typeface="+mn-cs"/>
              </a:rPr>
              <a:t>Visual Basic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VAR </a:t>
            </a:r>
            <a:r>
              <a:rPr lang="ru-RU" sz="1200" kern="1200" dirty="0">
                <a:solidFill>
                  <a:schemeClr val="tx1"/>
                </a:solidFill>
                <a:effectLst/>
                <a:latin typeface="+mn-lt"/>
                <a:ea typeface="+mn-ea"/>
                <a:cs typeface="+mn-cs"/>
              </a:rPr>
              <a:t>позволяет объявлять переменные без конкретного типа</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Java </a:t>
            </a:r>
            <a:r>
              <a:rPr lang="ru-RU" sz="1200" kern="1200" dirty="0">
                <a:solidFill>
                  <a:schemeClr val="tx1"/>
                </a:solidFill>
                <a:effectLst/>
                <a:latin typeface="+mn-lt"/>
                <a:ea typeface="+mn-ea"/>
                <a:cs typeface="+mn-cs"/>
              </a:rPr>
              <a:t>будет автоматически определять тип, который нужен программисту</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Все это делает код проще и читабельнее</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Начиная с версии языка 10 тип </a:t>
            </a:r>
            <a:r>
              <a:rPr lang="en-US" sz="1200" kern="1200" dirty="0">
                <a:solidFill>
                  <a:schemeClr val="tx1"/>
                </a:solidFill>
                <a:effectLst/>
                <a:latin typeface="+mn-lt"/>
                <a:ea typeface="+mn-ea"/>
                <a:cs typeface="+mn-cs"/>
              </a:rPr>
              <a:t>VAR </a:t>
            </a:r>
            <a:r>
              <a:rPr lang="ru-RU" sz="1200" kern="1200" dirty="0">
                <a:solidFill>
                  <a:schemeClr val="tx1"/>
                </a:solidFill>
                <a:effectLst/>
                <a:latin typeface="+mn-lt"/>
                <a:ea typeface="+mn-ea"/>
                <a:cs typeface="+mn-cs"/>
              </a:rPr>
              <a:t>доступен для использования в </a:t>
            </a:r>
            <a:r>
              <a:rPr lang="en-US" sz="1200" kern="1200" dirty="0">
                <a:solidFill>
                  <a:schemeClr val="tx1"/>
                </a:solidFill>
                <a:effectLst/>
                <a:latin typeface="+mn-lt"/>
                <a:ea typeface="+mn-ea"/>
                <a:cs typeface="+mn-cs"/>
              </a:rPr>
              <a:t>Java. </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44</a:t>
            </a:fld>
            <a:endParaRPr lang="en-US" dirty="0"/>
          </a:p>
        </p:txBody>
      </p:sp>
    </p:spTree>
    <p:extLst>
      <p:ext uri="{BB962C8B-B14F-4D97-AF65-F5344CB8AC3E}">
        <p14:creationId xmlns:p14="http://schemas.microsoft.com/office/powerpoint/2010/main" val="2210810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Обратите внимание, что оператор </a:t>
            </a:r>
            <a:r>
              <a:rPr lang="en-US" sz="1200" kern="12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используется только для сравнения числовых значений, для сравнения строк  вместо него используется метод </a:t>
            </a:r>
            <a:r>
              <a:rPr lang="en-US" sz="1200" kern="1200" dirty="0">
                <a:solidFill>
                  <a:schemeClr val="tx1"/>
                </a:solidFill>
                <a:effectLst/>
                <a:latin typeface="+mn-lt"/>
                <a:ea typeface="+mn-ea"/>
                <a:cs typeface="+mn-cs"/>
              </a:rPr>
              <a:t>equals()</a:t>
            </a:r>
            <a:r>
              <a:rPr lang="en-US" sz="1200" b="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48</a:t>
            </a:fld>
            <a:endParaRPr lang="en-US" dirty="0"/>
          </a:p>
        </p:txBody>
      </p:sp>
    </p:spTree>
    <p:extLst>
      <p:ext uri="{BB962C8B-B14F-4D97-AF65-F5344CB8AC3E}">
        <p14:creationId xmlns:p14="http://schemas.microsoft.com/office/powerpoint/2010/main" val="2273936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49</a:t>
            </a:fld>
            <a:endParaRPr lang="en-US" dirty="0"/>
          </a:p>
        </p:txBody>
      </p:sp>
    </p:spTree>
    <p:extLst>
      <p:ext uri="{BB962C8B-B14F-4D97-AF65-F5344CB8AC3E}">
        <p14:creationId xmlns:p14="http://schemas.microsoft.com/office/powerpoint/2010/main" val="2512333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ru-RU" altLang="ru-RU" dirty="0">
                <a:ea typeface="ＭＳ Ｐゴシック" panose="020B0600070205080204" pitchFamily="34" charset="-128"/>
              </a:rPr>
              <a:t>Класс </a:t>
            </a:r>
            <a:r>
              <a:rPr lang="en-US" altLang="ru-RU" dirty="0">
                <a:latin typeface="Courier New" panose="02070309020205020404" pitchFamily="49" charset="0"/>
                <a:ea typeface="ＭＳ Ｐゴシック" panose="020B0600070205080204" pitchFamily="34" charset="-128"/>
              </a:rPr>
              <a:t>Scanner</a:t>
            </a:r>
            <a:r>
              <a:rPr lang="en-US" altLang="ru-RU" dirty="0">
                <a:ea typeface="ＭＳ Ｐゴシック" panose="020B0600070205080204" pitchFamily="34" charset="-128"/>
              </a:rPr>
              <a:t> </a:t>
            </a:r>
            <a:r>
              <a:rPr lang="ru-RU" altLang="ru-RU" dirty="0">
                <a:ea typeface="ＭＳ Ｐゴシック" panose="020B0600070205080204" pitchFamily="34" charset="-128"/>
              </a:rPr>
              <a:t>часть библиотеки </a:t>
            </a:r>
            <a:r>
              <a:rPr lang="en-US" altLang="ru-RU" dirty="0" err="1">
                <a:latin typeface="Courier New" panose="02070309020205020404" pitchFamily="49" charset="0"/>
                <a:ea typeface="ＭＳ Ｐゴシック" panose="020B0600070205080204" pitchFamily="34" charset="-128"/>
              </a:rPr>
              <a:t>java.util</a:t>
            </a:r>
            <a:r>
              <a:rPr lang="en-US" altLang="ru-RU" dirty="0">
                <a:ea typeface="ＭＳ Ｐゴシック" panose="020B0600070205080204" pitchFamily="34" charset="-128"/>
              </a:rPr>
              <a:t> </a:t>
            </a:r>
            <a:r>
              <a:rPr lang="ru-RU" altLang="ru-RU" dirty="0">
                <a:ea typeface="ＭＳ Ｐゴシック" panose="020B0600070205080204" pitchFamily="34" charset="-128"/>
              </a:rPr>
              <a:t>и должен быть импортирован в программу, чтобы можно было им пользоваться</a:t>
            </a:r>
          </a:p>
          <a:p>
            <a:pPr eaLnBrk="1" hangingPunct="1"/>
            <a:r>
              <a:rPr lang="ru-RU" altLang="ru-RU" dirty="0">
                <a:ea typeface="ＭＳ Ｐゴシック" panose="020B0600070205080204" pitchFamily="34" charset="-128"/>
              </a:rPr>
              <a:t>метод</a:t>
            </a:r>
            <a:r>
              <a:rPr lang="en-US" altLang="ru-RU" dirty="0">
                <a:ea typeface="ＭＳ Ｐゴシック" panose="020B0600070205080204" pitchFamily="34" charset="-128"/>
              </a:rPr>
              <a:t> </a:t>
            </a:r>
            <a:r>
              <a:rPr lang="en-US" altLang="ru-RU" dirty="0" err="1">
                <a:latin typeface="Courier New" panose="02070309020205020404" pitchFamily="49" charset="0"/>
                <a:ea typeface="ＭＳ Ｐゴシック" panose="020B0600070205080204" pitchFamily="34" charset="-128"/>
              </a:rPr>
              <a:t>nextLine</a:t>
            </a:r>
            <a:r>
              <a:rPr lang="en-US" altLang="ru-RU" dirty="0">
                <a:ea typeface="ＭＳ Ｐゴシック" panose="020B0600070205080204" pitchFamily="34" charset="-128"/>
              </a:rPr>
              <a:t> </a:t>
            </a:r>
            <a:r>
              <a:rPr lang="ru-RU" altLang="ru-RU" dirty="0">
                <a:ea typeface="ＭＳ Ｐゴシック" panose="020B0600070205080204" pitchFamily="34" charset="-128"/>
              </a:rPr>
              <a:t>считывает весь ввод до конца строки Детали библиотек и создания класса объектов обсуждаются далее </a:t>
            </a:r>
            <a:endParaRPr lang="en-US" altLang="ru-RU" dirty="0">
              <a:ea typeface="ＭＳ Ｐゴシック" panose="020B0600070205080204" pitchFamily="34" charset="-128"/>
            </a:endParaRPr>
          </a:p>
          <a:p>
            <a:endParaRPr lang="ru-TR" dirty="0"/>
          </a:p>
        </p:txBody>
      </p:sp>
      <p:sp>
        <p:nvSpPr>
          <p:cNvPr id="4" name="Номер слайда 3"/>
          <p:cNvSpPr>
            <a:spLocks noGrp="1"/>
          </p:cNvSpPr>
          <p:nvPr>
            <p:ph type="sldNum" sz="quarter" idx="5"/>
          </p:nvPr>
        </p:nvSpPr>
        <p:spPr/>
        <p:txBody>
          <a:bodyPr/>
          <a:lstStyle/>
          <a:p>
            <a:fld id="{50E7736C-C334-4D13-BEA9-E2AFFFF6149A}" type="slidenum">
              <a:rPr lang="ru-RU" smtClean="0"/>
              <a:t>54</a:t>
            </a:fld>
            <a:endParaRPr lang="ru-RU"/>
          </a:p>
        </p:txBody>
      </p:sp>
    </p:spTree>
    <p:extLst>
      <p:ext uri="{BB962C8B-B14F-4D97-AF65-F5344CB8AC3E}">
        <p14:creationId xmlns:p14="http://schemas.microsoft.com/office/powerpoint/2010/main" val="1408529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56</a:t>
            </a:fld>
            <a:endParaRPr lang="ru-RU"/>
          </a:p>
        </p:txBody>
      </p:sp>
    </p:spTree>
    <p:extLst>
      <p:ext uri="{BB962C8B-B14F-4D97-AF65-F5344CB8AC3E}">
        <p14:creationId xmlns:p14="http://schemas.microsoft.com/office/powerpoint/2010/main" val="1242814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B085755F-71EA-7A47-BD4B-A5456884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0" hangingPunct="0">
              <a:spcBef>
                <a:spcPct val="0"/>
              </a:spcBef>
            </a:pPr>
            <a:fld id="{561A5333-5D90-F548-A55E-6EF37278CB1E}" type="slidenum">
              <a:rPr lang="he-IL" altLang="ru-RU">
                <a:latin typeface="Arial" panose="020B0604020202020204" pitchFamily="34" charset="0"/>
              </a:rPr>
              <a:pPr eaLnBrk="0" hangingPunct="0">
                <a:spcBef>
                  <a:spcPct val="0"/>
                </a:spcBef>
              </a:pPr>
              <a:t>58</a:t>
            </a:fld>
            <a:endParaRPr lang="en-US" altLang="ru-RU">
              <a:latin typeface="Arial" panose="020B0604020202020204" pitchFamily="34" charset="0"/>
              <a:cs typeface="Arial" panose="020B0604020202020204" pitchFamily="34" charset="0"/>
            </a:endParaRPr>
          </a:p>
        </p:txBody>
      </p:sp>
      <p:sp>
        <p:nvSpPr>
          <p:cNvPr id="97282" name="Rectangle 2">
            <a:extLst>
              <a:ext uri="{FF2B5EF4-FFF2-40B4-BE49-F238E27FC236}">
                <a16:creationId xmlns:a16="http://schemas.microsoft.com/office/drawing/2014/main" id="{C272A752-DE54-464B-928F-4C76A79A82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Rectangle 3">
            <a:extLst>
              <a:ext uri="{FF2B5EF4-FFF2-40B4-BE49-F238E27FC236}">
                <a16:creationId xmlns:a16="http://schemas.microsoft.com/office/drawing/2014/main" id="{29A80120-5EA9-334F-883D-56F15E1138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he-IL" altLang="ru-RU">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1332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335FD1F4-A1D8-2F4E-9B1D-3018ED107C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0" hangingPunct="0">
              <a:spcBef>
                <a:spcPct val="0"/>
              </a:spcBef>
            </a:pPr>
            <a:fld id="{D7FAF504-D590-A64F-9C81-4BE141A4AF5B}" type="slidenum">
              <a:rPr lang="he-IL" altLang="ru-RU">
                <a:latin typeface="Arial" panose="020B0604020202020204" pitchFamily="34" charset="0"/>
              </a:rPr>
              <a:pPr eaLnBrk="0" hangingPunct="0">
                <a:spcBef>
                  <a:spcPct val="0"/>
                </a:spcBef>
              </a:pPr>
              <a:t>59</a:t>
            </a:fld>
            <a:endParaRPr lang="en-US" altLang="ru-RU">
              <a:latin typeface="Arial" panose="020B0604020202020204" pitchFamily="34" charset="0"/>
              <a:cs typeface="Arial" panose="020B0604020202020204" pitchFamily="34" charset="0"/>
            </a:endParaRPr>
          </a:p>
        </p:txBody>
      </p:sp>
      <p:sp>
        <p:nvSpPr>
          <p:cNvPr id="99330" name="Rectangle 2">
            <a:extLst>
              <a:ext uri="{FF2B5EF4-FFF2-40B4-BE49-F238E27FC236}">
                <a16:creationId xmlns:a16="http://schemas.microsoft.com/office/drawing/2014/main" id="{DC61BF3F-2891-3843-A10E-A3EB0B9B7F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a:extLst>
              <a:ext uri="{FF2B5EF4-FFF2-40B4-BE49-F238E27FC236}">
                <a16:creationId xmlns:a16="http://schemas.microsoft.com/office/drawing/2014/main" id="{7A1EE6A4-7889-FC4B-986C-38DA6EB869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he-IL" altLang="ru-RU">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52172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Более подробную информацию по истории языка  вы можете посмотреть по ссылкам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www.oracle.com</a:t>
            </a:r>
            <a:r>
              <a:rPr lang="en-US" dirty="0"/>
              <a:t>/</a:t>
            </a:r>
            <a:r>
              <a:rPr lang="en-US" dirty="0" err="1"/>
              <a:t>technetwork</a:t>
            </a:r>
            <a:r>
              <a:rPr lang="en-US" dirty="0"/>
              <a:t>/java/java-se-support-</a:t>
            </a:r>
            <a:r>
              <a:rPr lang="en-US" dirty="0" err="1"/>
              <a:t>roadmap.html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en.wikipedia.org</a:t>
            </a:r>
            <a:r>
              <a:rPr lang="en-US" dirty="0"/>
              <a:t>/wiki/</a:t>
            </a:r>
            <a:r>
              <a:rPr lang="en-US" dirty="0" err="1"/>
              <a:t>Java_version_history</a:t>
            </a:r>
            <a:r>
              <a:rPr lang="en-US" dirty="0"/>
              <a:t> </a:t>
            </a:r>
          </a:p>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9</a:t>
            </a:fld>
            <a:endParaRPr lang="ru-RU"/>
          </a:p>
        </p:txBody>
      </p:sp>
    </p:spTree>
    <p:extLst>
      <p:ext uri="{BB962C8B-B14F-4D97-AF65-F5344CB8AC3E}">
        <p14:creationId xmlns:p14="http://schemas.microsoft.com/office/powerpoint/2010/main" val="2161779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dirty="0"/>
              <a:t>Ввод и вывод очень важен для работы приложений на всех языках программирования. Для организации стандартного ввода-вывода используется класс  </a:t>
            </a:r>
            <a:r>
              <a:rPr lang="en-US" sz="1600" dirty="0">
                <a:latin typeface="CourierStd"/>
              </a:rPr>
              <a:t>System</a:t>
            </a:r>
            <a:endParaRPr lang="en-US"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 </a:t>
            </a:r>
            <a:r>
              <a:rPr lang="ru-RU" sz="1600" kern="1200" dirty="0">
                <a:solidFill>
                  <a:schemeClr val="tx1"/>
                </a:solidFill>
                <a:effectLst/>
                <a:latin typeface="+mn-lt"/>
                <a:ea typeface="+mn-ea"/>
                <a:cs typeface="+mn-cs"/>
              </a:rPr>
              <a:t>В том  числе и на </a:t>
            </a:r>
            <a:r>
              <a:rPr lang="en-US" sz="1600" kern="1200" dirty="0">
                <a:solidFill>
                  <a:schemeClr val="tx1"/>
                </a:solidFill>
                <a:effectLst/>
                <a:latin typeface="+mn-lt"/>
                <a:ea typeface="+mn-ea"/>
                <a:cs typeface="+mn-cs"/>
              </a:rPr>
              <a:t>Java</a:t>
            </a:r>
            <a:r>
              <a:rPr lang="ru-RU" sz="1600" kern="1200" dirty="0">
                <a:solidFill>
                  <a:schemeClr val="tx1"/>
                </a:solidFill>
                <a:effectLst/>
                <a:latin typeface="+mn-lt"/>
                <a:ea typeface="+mn-ea"/>
                <a:cs typeface="+mn-cs"/>
              </a:rPr>
              <a:t> Объект</a:t>
            </a:r>
            <a:r>
              <a:rPr lang="en-US" sz="1600" kern="1200" dirty="0">
                <a:solidFill>
                  <a:schemeClr val="tx1"/>
                </a:solidFill>
                <a:effectLst/>
                <a:latin typeface="+mn-lt"/>
                <a:ea typeface="+mn-ea"/>
                <a:cs typeface="+mn-cs"/>
              </a:rPr>
              <a:t>.out</a:t>
            </a:r>
            <a:r>
              <a:rPr lang="ru-RU" sz="1600" kern="1200" dirty="0">
                <a:solidFill>
                  <a:schemeClr val="tx1"/>
                </a:solidFill>
                <a:effectLst/>
                <a:latin typeface="+mn-lt"/>
                <a:ea typeface="+mn-ea"/>
                <a:cs typeface="+mn-cs"/>
              </a:rPr>
              <a:t> класса </a:t>
            </a:r>
            <a:r>
              <a:rPr lang="en-US" sz="1600" kern="1200" dirty="0">
                <a:solidFill>
                  <a:schemeClr val="tx1"/>
                </a:solidFill>
                <a:effectLst/>
                <a:latin typeface="+mn-lt"/>
                <a:ea typeface="+mn-ea"/>
                <a:cs typeface="+mn-cs"/>
              </a:rPr>
              <a:t>System </a:t>
            </a:r>
            <a:r>
              <a:rPr lang="ru-RU" sz="1600" kern="1200" dirty="0">
                <a:solidFill>
                  <a:schemeClr val="tx1"/>
                </a:solidFill>
                <a:effectLst/>
                <a:latin typeface="+mn-lt"/>
                <a:ea typeface="+mn-ea"/>
                <a:cs typeface="+mn-cs"/>
              </a:rPr>
              <a:t>используется для вывода сообщений на консоль вашего компьютера</a:t>
            </a:r>
            <a:r>
              <a:rPr lang="en-US" sz="1600" kern="1200" dirty="0">
                <a:solidFill>
                  <a:schemeClr val="tx1"/>
                </a:solidFill>
                <a:effectLst/>
                <a:latin typeface="+mn-lt"/>
                <a:ea typeface="+mn-ea"/>
                <a:cs typeface="+mn-cs"/>
              </a:rPr>
              <a:t>;</a:t>
            </a:r>
            <a:r>
              <a:rPr lang="ru-RU" sz="1600" kern="1200" dirty="0">
                <a:solidFill>
                  <a:schemeClr val="tx1"/>
                </a:solidFill>
                <a:effectLst/>
                <a:latin typeface="+mn-lt"/>
                <a:ea typeface="+mn-ea"/>
                <a:cs typeface="+mn-cs"/>
              </a:rPr>
              <a:t>этот способ мы обычно называем стандартным выводом</a:t>
            </a:r>
            <a:r>
              <a:rPr lang="en-US" sz="1600" kern="1200" dirty="0">
                <a:solidFill>
                  <a:schemeClr val="tx1"/>
                </a:solidFill>
                <a:effectLst/>
                <a:latin typeface="+mn-lt"/>
                <a:ea typeface="+mn-ea"/>
                <a:cs typeface="+mn-cs"/>
              </a:rPr>
              <a:t> </a:t>
            </a:r>
            <a:r>
              <a:rPr lang="ru-RU" sz="1600" kern="1200" dirty="0">
                <a:solidFill>
                  <a:schemeClr val="tx1"/>
                </a:solidFill>
                <a:effectLst/>
                <a:latin typeface="+mn-lt"/>
                <a:ea typeface="+mn-ea"/>
                <a:cs typeface="+mn-cs"/>
              </a:rPr>
              <a:t>- </a:t>
            </a:r>
            <a:r>
              <a:rPr lang="en-US" sz="1600" i="1" kern="1200" dirty="0">
                <a:solidFill>
                  <a:schemeClr val="tx1"/>
                </a:solidFill>
                <a:effectLst/>
                <a:latin typeface="+mn-lt"/>
                <a:ea typeface="+mn-ea"/>
                <a:cs typeface="+mn-cs"/>
              </a:rPr>
              <a:t>standard output</a:t>
            </a:r>
            <a:r>
              <a:rPr lang="en-US" sz="1600" kern="1200" dirty="0">
                <a:solidFill>
                  <a:schemeClr val="tx1"/>
                </a:solidFill>
                <a:effectLst/>
                <a:latin typeface="+mn-lt"/>
                <a:ea typeface="+mn-ea"/>
                <a:cs typeface="+mn-cs"/>
              </a:rPr>
              <a:t>. </a:t>
            </a:r>
            <a:endParaRPr lang="ru-RU"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600" kern="1200" dirty="0">
                <a:solidFill>
                  <a:schemeClr val="tx1"/>
                </a:solidFill>
                <a:effectLst/>
                <a:latin typeface="+mn-lt"/>
                <a:ea typeface="+mn-ea"/>
                <a:cs typeface="+mn-cs"/>
              </a:rPr>
              <a:t>Объект  </a:t>
            </a:r>
            <a:r>
              <a:rPr lang="en-US" sz="1600" kern="1200" dirty="0">
                <a:solidFill>
                  <a:schemeClr val="tx1"/>
                </a:solidFill>
                <a:effectLst/>
                <a:latin typeface="+mn-lt"/>
                <a:ea typeface="+mn-ea"/>
                <a:cs typeface="+mn-cs"/>
              </a:rPr>
              <a:t>in </a:t>
            </a:r>
            <a:r>
              <a:rPr lang="ru-RU" sz="1600" kern="1200" dirty="0">
                <a:solidFill>
                  <a:schemeClr val="tx1"/>
                </a:solidFill>
                <a:effectLst/>
                <a:latin typeface="+mn-lt"/>
                <a:ea typeface="+mn-ea"/>
                <a:cs typeface="+mn-cs"/>
              </a:rPr>
              <a:t>класса </a:t>
            </a:r>
            <a:r>
              <a:rPr lang="en-US" sz="1600" kern="1200" dirty="0">
                <a:solidFill>
                  <a:schemeClr val="tx1"/>
                </a:solidFill>
                <a:effectLst/>
                <a:latin typeface="+mn-lt"/>
                <a:ea typeface="+mn-ea"/>
                <a:cs typeface="+mn-cs"/>
              </a:rPr>
              <a:t>System</a:t>
            </a:r>
            <a:r>
              <a:rPr lang="ru-RU" sz="1600" kern="1200" dirty="0">
                <a:solidFill>
                  <a:schemeClr val="tx1"/>
                </a:solidFill>
                <a:effectLst/>
                <a:latin typeface="+mn-lt"/>
                <a:ea typeface="+mn-ea"/>
                <a:cs typeface="+mn-cs"/>
              </a:rPr>
              <a:t> ( </a:t>
            </a:r>
            <a:r>
              <a:rPr lang="en-US" sz="1600" kern="1200" dirty="0" err="1">
                <a:solidFill>
                  <a:schemeClr val="tx1"/>
                </a:solidFill>
                <a:effectLst/>
                <a:latin typeface="+mn-lt"/>
                <a:ea typeface="+mn-ea"/>
                <a:cs typeface="+mn-cs"/>
              </a:rPr>
              <a:t>System.in</a:t>
            </a:r>
            <a:r>
              <a:rPr lang="en-US" sz="1600" kern="1200" dirty="0">
                <a:solidFill>
                  <a:schemeClr val="tx1"/>
                </a:solidFill>
                <a:effectLst/>
                <a:latin typeface="+mn-lt"/>
                <a:ea typeface="+mn-ea"/>
                <a:cs typeface="+mn-cs"/>
              </a:rPr>
              <a:t> </a:t>
            </a:r>
            <a:r>
              <a:rPr lang="ru-RU" sz="1600" kern="1200" dirty="0">
                <a:solidFill>
                  <a:schemeClr val="tx1"/>
                </a:solidFill>
                <a:effectLst/>
                <a:latin typeface="+mn-lt"/>
                <a:ea typeface="+mn-ea"/>
                <a:cs typeface="+mn-cs"/>
              </a:rPr>
              <a:t>) и также метод </a:t>
            </a:r>
            <a:r>
              <a:rPr lang="en-US" sz="1600" kern="1200" dirty="0">
                <a:solidFill>
                  <a:schemeClr val="tx1"/>
                </a:solidFill>
                <a:effectLst/>
                <a:latin typeface="+mn-lt"/>
                <a:ea typeface="+mn-ea"/>
                <a:cs typeface="+mn-cs"/>
              </a:rPr>
              <a:t>console</a:t>
            </a:r>
            <a:r>
              <a:rPr lang="ru-RU" sz="1600" kern="1200" dirty="0">
                <a:solidFill>
                  <a:schemeClr val="tx1"/>
                </a:solidFill>
                <a:effectLst/>
                <a:latin typeface="+mn-lt"/>
                <a:ea typeface="+mn-ea"/>
                <a:cs typeface="+mn-cs"/>
              </a:rPr>
              <a:t>() класса  </a:t>
            </a:r>
            <a:r>
              <a:rPr lang="en-US" sz="1600" kern="1200" dirty="0">
                <a:solidFill>
                  <a:schemeClr val="tx1"/>
                </a:solidFill>
                <a:effectLst/>
                <a:latin typeface="+mn-lt"/>
                <a:ea typeface="+mn-ea"/>
                <a:cs typeface="+mn-cs"/>
              </a:rPr>
              <a:t> System</a:t>
            </a:r>
            <a:r>
              <a:rPr lang="ru-RU"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System.console</a:t>
            </a:r>
            <a:r>
              <a:rPr lang="ru-RU" sz="1600" kern="1200" dirty="0">
                <a:solidFill>
                  <a:schemeClr val="tx1"/>
                </a:solidFill>
                <a:effectLst/>
                <a:latin typeface="+mn-lt"/>
                <a:ea typeface="+mn-ea"/>
                <a:cs typeface="+mn-cs"/>
              </a:rPr>
              <a:t>) демонстрируют возможности для того, чтобы читать текст с клавиатуры</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mn-lt"/>
                <a:ea typeface="+mn-ea"/>
                <a:cs typeface="+mn-cs"/>
              </a:rPr>
              <a:t>System.console.readline</a:t>
            </a:r>
            <a:r>
              <a:rPr lang="en-US" sz="1600" kern="1200" dirty="0">
                <a:solidFill>
                  <a:schemeClr val="tx1"/>
                </a:solidFill>
                <a:effectLst/>
                <a:latin typeface="+mn-lt"/>
                <a:ea typeface="+mn-ea"/>
                <a:cs typeface="+mn-cs"/>
              </a:rPr>
              <a:t>() </a:t>
            </a:r>
            <a:r>
              <a:rPr lang="ru-RU" sz="1600" kern="1200" dirty="0">
                <a:solidFill>
                  <a:schemeClr val="tx1"/>
                </a:solidFill>
                <a:effectLst/>
                <a:latin typeface="+mn-lt"/>
                <a:ea typeface="+mn-ea"/>
                <a:cs typeface="+mn-cs"/>
              </a:rPr>
              <a:t>читает строку, введенную пользователем с клавиатуры </a:t>
            </a:r>
            <a:r>
              <a:rPr lang="en-US" sz="1600" kern="1200" dirty="0">
                <a:solidFill>
                  <a:schemeClr val="tx1"/>
                </a:solidFill>
                <a:effectLst/>
                <a:latin typeface="+mn-lt"/>
                <a:ea typeface="+mn-ea"/>
                <a:cs typeface="+mn-cs"/>
              </a:rPr>
              <a:t> </a:t>
            </a:r>
            <a:r>
              <a:rPr lang="ru-RU" sz="1600" kern="1200" dirty="0">
                <a:solidFill>
                  <a:schemeClr val="tx1"/>
                </a:solidFill>
                <a:effectLst/>
                <a:latin typeface="+mn-lt"/>
                <a:ea typeface="+mn-ea"/>
                <a:cs typeface="+mn-cs"/>
              </a:rPr>
              <a:t>Ввод пользователя сохраняется в переменной типа </a:t>
            </a:r>
            <a:r>
              <a:rPr lang="en-US" sz="1600" kern="1200" dirty="0">
                <a:solidFill>
                  <a:schemeClr val="tx1"/>
                </a:solidFill>
                <a:effectLst/>
                <a:latin typeface="+mn-lt"/>
                <a:ea typeface="+mn-ea"/>
                <a:cs typeface="+mn-cs"/>
              </a:rPr>
              <a:t>String </a:t>
            </a:r>
            <a:r>
              <a:rPr lang="ru-RU" sz="1600" kern="1200" dirty="0">
                <a:solidFill>
                  <a:schemeClr val="tx1"/>
                </a:solidFill>
                <a:effectLst/>
                <a:latin typeface="+mn-lt"/>
                <a:ea typeface="+mn-ea"/>
                <a:cs typeface="+mn-cs"/>
              </a:rPr>
              <a:t>с названием </a:t>
            </a:r>
            <a:r>
              <a:rPr lang="en-US" sz="1600" kern="1200" dirty="0">
                <a:solidFill>
                  <a:schemeClr val="tx1"/>
                </a:solidFill>
                <a:effectLst/>
                <a:latin typeface="+mn-lt"/>
                <a:ea typeface="+mn-ea"/>
                <a:cs typeface="+mn-cs"/>
              </a:rPr>
              <a:t>name.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600" kern="1200" dirty="0">
                <a:solidFill>
                  <a:schemeClr val="tx1"/>
                </a:solidFill>
                <a:effectLst/>
                <a:latin typeface="+mn-lt"/>
                <a:ea typeface="+mn-ea"/>
                <a:cs typeface="+mn-cs"/>
              </a:rPr>
              <a:t>Метод </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System.out.print</a:t>
            </a:r>
            <a:r>
              <a:rPr lang="en-US" sz="1600" kern="1200" dirty="0">
                <a:solidFill>
                  <a:schemeClr val="tx1"/>
                </a:solidFill>
                <a:effectLst/>
                <a:latin typeface="+mn-lt"/>
                <a:ea typeface="+mn-ea"/>
                <a:cs typeface="+mn-cs"/>
              </a:rPr>
              <a:t>() </a:t>
            </a:r>
            <a:r>
              <a:rPr lang="ru-RU" sz="1600" kern="1200" dirty="0">
                <a:solidFill>
                  <a:schemeClr val="tx1"/>
                </a:solidFill>
                <a:effectLst/>
                <a:latin typeface="+mn-lt"/>
                <a:ea typeface="+mn-ea"/>
                <a:cs typeface="+mn-cs"/>
              </a:rPr>
              <a:t>для того, чтобы вывести на экран данные, которые</a:t>
            </a:r>
            <a:r>
              <a:rPr lang="en-US" sz="1600" kern="1200" dirty="0">
                <a:solidFill>
                  <a:schemeClr val="tx1"/>
                </a:solidFill>
                <a:effectLst/>
                <a:latin typeface="+mn-lt"/>
                <a:ea typeface="+mn-ea"/>
                <a:cs typeface="+mn-cs"/>
              </a:rPr>
              <a:t> </a:t>
            </a:r>
            <a:r>
              <a:rPr lang="ru-RU" sz="1600" kern="1200" dirty="0">
                <a:solidFill>
                  <a:schemeClr val="tx1"/>
                </a:solidFill>
                <a:effectLst/>
                <a:latin typeface="+mn-lt"/>
                <a:ea typeface="+mn-ea"/>
                <a:cs typeface="+mn-cs"/>
              </a:rPr>
              <a:t>хранятся в переменной </a:t>
            </a:r>
            <a:r>
              <a:rPr lang="en-US" sz="1600" kern="1200" dirty="0">
                <a:solidFill>
                  <a:schemeClr val="tx1"/>
                </a:solidFill>
                <a:effectLst/>
                <a:latin typeface="+mn-lt"/>
                <a:ea typeface="+mn-ea"/>
                <a:cs typeface="+mn-cs"/>
              </a:rPr>
              <a:t>in.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600" kern="1200" dirty="0">
                <a:solidFill>
                  <a:schemeClr val="tx1"/>
                </a:solidFill>
                <a:effectLst/>
                <a:latin typeface="+mn-lt"/>
                <a:ea typeface="+mn-ea"/>
                <a:cs typeface="+mn-cs"/>
              </a:rPr>
              <a:t>Наконец</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System.out.println</a:t>
            </a:r>
            <a:r>
              <a:rPr lang="en-US" sz="1600" kern="1200" dirty="0">
                <a:solidFill>
                  <a:schemeClr val="tx1"/>
                </a:solidFill>
                <a:effectLst/>
                <a:latin typeface="+mn-lt"/>
                <a:ea typeface="+mn-ea"/>
                <a:cs typeface="+mn-cs"/>
              </a:rPr>
              <a:t>() </a:t>
            </a:r>
            <a:r>
              <a:rPr lang="ru-RU" sz="1600" kern="1200" dirty="0">
                <a:solidFill>
                  <a:schemeClr val="tx1"/>
                </a:solidFill>
                <a:effectLst/>
                <a:latin typeface="+mn-lt"/>
                <a:ea typeface="+mn-ea"/>
                <a:cs typeface="+mn-cs"/>
              </a:rPr>
              <a:t> работает таким же образом как метод </a:t>
            </a:r>
            <a:r>
              <a:rPr lang="en-US" sz="1600" kern="1200" dirty="0" err="1">
                <a:solidFill>
                  <a:schemeClr val="tx1"/>
                </a:solidFill>
                <a:effectLst/>
                <a:latin typeface="+mn-lt"/>
                <a:ea typeface="+mn-ea"/>
                <a:cs typeface="+mn-cs"/>
              </a:rPr>
              <a:t>System.out.print</a:t>
            </a:r>
            <a:r>
              <a:rPr lang="en-US" sz="1600" kern="1200" dirty="0">
                <a:solidFill>
                  <a:schemeClr val="tx1"/>
                </a:solidFill>
                <a:effectLst/>
                <a:latin typeface="+mn-lt"/>
                <a:ea typeface="+mn-ea"/>
                <a:cs typeface="+mn-cs"/>
              </a:rPr>
              <a:t>(), </a:t>
            </a:r>
            <a:r>
              <a:rPr lang="ru-RU" sz="1600" kern="1200" dirty="0">
                <a:solidFill>
                  <a:schemeClr val="tx1"/>
                </a:solidFill>
                <a:effectLst/>
                <a:latin typeface="+mn-lt"/>
                <a:ea typeface="+mn-ea"/>
                <a:cs typeface="+mn-cs"/>
              </a:rPr>
              <a:t>только в конце добавляет перевод строки</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60</a:t>
            </a:fld>
            <a:endParaRPr lang="en-US" dirty="0"/>
          </a:p>
        </p:txBody>
      </p:sp>
    </p:spTree>
    <p:extLst>
      <p:ext uri="{BB962C8B-B14F-4D97-AF65-F5344CB8AC3E}">
        <p14:creationId xmlns:p14="http://schemas.microsoft.com/office/powerpoint/2010/main" val="20561866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Еще один пример, всегда будет работать</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61</a:t>
            </a:fld>
            <a:endParaRPr lang="en-US" dirty="0"/>
          </a:p>
        </p:txBody>
      </p:sp>
    </p:spTree>
    <p:extLst>
      <p:ext uri="{BB962C8B-B14F-4D97-AF65-F5344CB8AC3E}">
        <p14:creationId xmlns:p14="http://schemas.microsoft.com/office/powerpoint/2010/main" val="6691125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ru-RU" dirty="0"/>
              <a:t>Для чтения ввода с клавиатуры используется класс </a:t>
            </a:r>
            <a:r>
              <a:rPr lang="en-US" sz="1200" dirty="0">
                <a:latin typeface="CourierStd"/>
              </a:rPr>
              <a:t>Scanner</a:t>
            </a:r>
            <a:r>
              <a:rPr lang="ru-RU" sz="1200" dirty="0">
                <a:latin typeface="CourierStd"/>
              </a:rPr>
              <a:t>. Для того, чтобы с ним работать необходимо импортировать соответствующий пакет </a:t>
            </a:r>
            <a:r>
              <a:rPr lang="en-US" sz="1200" kern="1200" dirty="0">
                <a:solidFill>
                  <a:schemeClr val="tx1"/>
                </a:solidFill>
                <a:effectLst/>
                <a:latin typeface="+mn-lt"/>
                <a:ea typeface="+mn-ea"/>
                <a:cs typeface="+mn-cs"/>
              </a:rPr>
              <a:t>import </a:t>
            </a:r>
            <a:r>
              <a:rPr lang="en-US" sz="1200" kern="1200" dirty="0" err="1">
                <a:solidFill>
                  <a:schemeClr val="tx1"/>
                </a:solidFill>
                <a:effectLst/>
                <a:latin typeface="+mn-lt"/>
                <a:ea typeface="+mn-ea"/>
                <a:cs typeface="+mn-cs"/>
              </a:rPr>
              <a:t>java.util.Scanner</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dirty="0">
              <a:latin typeface="Courier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CourierStd"/>
              </a:rPr>
              <a:t>Класс </a:t>
            </a:r>
            <a:r>
              <a:rPr lang="en-US" sz="1200" dirty="0">
                <a:latin typeface="CourierStd"/>
              </a:rPr>
              <a:t>Scanner</a:t>
            </a:r>
            <a:r>
              <a:rPr lang="ru-RU" sz="1200" dirty="0">
                <a:latin typeface="CourierStd"/>
              </a:rPr>
              <a:t> находятся в пакете </a:t>
            </a:r>
            <a:r>
              <a:rPr lang="en-US" sz="1200" kern="1200" dirty="0" err="1">
                <a:solidFill>
                  <a:schemeClr val="tx1"/>
                </a:solidFill>
                <a:effectLst/>
                <a:latin typeface="+mn-lt"/>
                <a:ea typeface="+mn-ea"/>
                <a:cs typeface="+mn-cs"/>
              </a:rPr>
              <a:t>java.util</a:t>
            </a:r>
            <a:r>
              <a:rPr lang="en-US" sz="1200" kern="12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В классе  </a:t>
            </a:r>
            <a:r>
              <a:rPr lang="en-US" sz="1200" dirty="0">
                <a:latin typeface="CourierStd"/>
              </a:rPr>
              <a:t>Scanner </a:t>
            </a:r>
            <a:r>
              <a:rPr lang="ru-RU" sz="1200" kern="1200" dirty="0">
                <a:solidFill>
                  <a:schemeClr val="tx1"/>
                </a:solidFill>
                <a:effectLst/>
                <a:latin typeface="+mn-lt"/>
                <a:ea typeface="+mn-ea"/>
                <a:cs typeface="+mn-cs"/>
              </a:rPr>
              <a:t>есть набор  переопределенных  методов,  для чтения различных базовых типов данных с клавиатуры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62</a:t>
            </a:fld>
            <a:endParaRPr lang="en-US" dirty="0"/>
          </a:p>
        </p:txBody>
      </p:sp>
    </p:spTree>
    <p:extLst>
      <p:ext uri="{BB962C8B-B14F-4D97-AF65-F5344CB8AC3E}">
        <p14:creationId xmlns:p14="http://schemas.microsoft.com/office/powerpoint/2010/main" val="1317470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 слайде приведен синтаксис обработки исключения в </a:t>
            </a:r>
            <a:r>
              <a:rPr lang="en-US" dirty="0"/>
              <a:t>Java</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Блоки </a:t>
            </a:r>
            <a:r>
              <a:rPr lang="en-US" sz="1200" kern="1200" dirty="0">
                <a:solidFill>
                  <a:schemeClr val="tx1"/>
                </a:solidFill>
                <a:effectLst/>
                <a:latin typeface="+mn-lt"/>
                <a:ea typeface="+mn-ea"/>
                <a:cs typeface="+mn-cs"/>
              </a:rPr>
              <a:t> try...catch block </a:t>
            </a:r>
            <a:r>
              <a:rPr lang="ru-RU" sz="1200" kern="1200" dirty="0">
                <a:solidFill>
                  <a:schemeClr val="tx1"/>
                </a:solidFill>
                <a:effectLst/>
                <a:latin typeface="+mn-lt"/>
                <a:ea typeface="+mn-ea"/>
                <a:cs typeface="+mn-cs"/>
              </a:rPr>
              <a:t>и </a:t>
            </a:r>
            <a:r>
              <a:rPr lang="en-US" sz="1200" kern="1200" dirty="0">
                <a:solidFill>
                  <a:schemeClr val="tx1"/>
                </a:solidFill>
                <a:effectLst/>
                <a:latin typeface="+mn-lt"/>
                <a:ea typeface="+mn-ea"/>
                <a:cs typeface="+mn-cs"/>
              </a:rPr>
              <a:t>try...catch...finally </a:t>
            </a:r>
            <a:r>
              <a:rPr lang="ru-RU" sz="1200" kern="1200" dirty="0">
                <a:solidFill>
                  <a:schemeClr val="tx1"/>
                </a:solidFill>
                <a:effectLst/>
                <a:latin typeface="+mn-lt"/>
                <a:ea typeface="+mn-ea"/>
                <a:cs typeface="+mn-cs"/>
              </a:rPr>
              <a:t>являются классическими способами, принятыми для обработки исключений в </a:t>
            </a:r>
            <a:r>
              <a:rPr lang="en-US" sz="1200" kern="1200" dirty="0">
                <a:solidFill>
                  <a:schemeClr val="tx1"/>
                </a:solidFill>
                <a:effectLst/>
                <a:latin typeface="+mn-lt"/>
                <a:ea typeface="+mn-ea"/>
                <a:cs typeface="+mn-cs"/>
              </a:rPr>
              <a:t>Java. The try block is used to enclose the code for doing something. </a:t>
            </a:r>
            <a:r>
              <a:rPr lang="ru-RU" sz="1200" kern="1200" dirty="0">
                <a:solidFill>
                  <a:schemeClr val="tx1"/>
                </a:solidFill>
                <a:effectLst/>
                <a:latin typeface="+mn-lt"/>
                <a:ea typeface="+mn-ea"/>
                <a:cs typeface="+mn-cs"/>
              </a:rPr>
              <a:t>Один или более блоков </a:t>
            </a:r>
            <a:r>
              <a:rPr lang="en-US" sz="1200" kern="1200" dirty="0">
                <a:solidFill>
                  <a:schemeClr val="tx1"/>
                </a:solidFill>
                <a:effectLst/>
                <a:latin typeface="+mn-lt"/>
                <a:ea typeface="+mn-ea"/>
                <a:cs typeface="+mn-cs"/>
              </a:rPr>
              <a:t>catch </a:t>
            </a:r>
            <a:r>
              <a:rPr lang="ru-RU" sz="1200" kern="1200" dirty="0">
                <a:solidFill>
                  <a:schemeClr val="tx1"/>
                </a:solidFill>
                <a:effectLst/>
                <a:latin typeface="+mn-lt"/>
                <a:ea typeface="+mn-ea"/>
                <a:cs typeface="+mn-cs"/>
              </a:rPr>
              <a:t>используются для того, чтобы обработать исключение</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Блок </a:t>
            </a:r>
            <a:r>
              <a:rPr lang="en-US" sz="1200" kern="1200" dirty="0">
                <a:solidFill>
                  <a:schemeClr val="tx1"/>
                </a:solidFill>
                <a:effectLst/>
                <a:latin typeface="+mn-lt"/>
                <a:ea typeface="+mn-ea"/>
                <a:cs typeface="+mn-cs"/>
              </a:rPr>
              <a:t> finally </a:t>
            </a:r>
            <a:r>
              <a:rPr lang="ru-RU" sz="1200" kern="1200" dirty="0">
                <a:solidFill>
                  <a:schemeClr val="tx1"/>
                </a:solidFill>
                <a:effectLst/>
                <a:latin typeface="+mn-lt"/>
                <a:ea typeface="+mn-ea"/>
                <a:cs typeface="+mn-cs"/>
              </a:rPr>
              <a:t>используется для закрывает код, который выполняется после после блока </a:t>
            </a:r>
            <a:r>
              <a:rPr lang="en-US" sz="1200" kern="1200" dirty="0">
                <a:solidFill>
                  <a:schemeClr val="tx1"/>
                </a:solidFill>
                <a:effectLst/>
                <a:latin typeface="+mn-lt"/>
                <a:ea typeface="+mn-ea"/>
                <a:cs typeface="+mn-cs"/>
              </a:rPr>
              <a:t>try </a:t>
            </a:r>
            <a:r>
              <a:rPr lang="ru-RU" sz="1200" kern="1200" dirty="0">
                <a:solidFill>
                  <a:schemeClr val="tx1"/>
                </a:solidFill>
                <a:effectLst/>
                <a:latin typeface="+mn-lt"/>
                <a:ea typeface="+mn-ea"/>
                <a:cs typeface="+mn-cs"/>
              </a:rPr>
              <a:t>в том случае,  если он был успешно выполнен или проброшенное исключение было поймано</a:t>
            </a:r>
            <a:r>
              <a:rPr lang="en-US" sz="1200"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Подробно поговорим про исключения при изучении соответствующей темы</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Соответствующие библиотеки</a:t>
            </a:r>
            <a:r>
              <a:rPr lang="en-US" sz="1200" kern="12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такие как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java.io.BufferedReader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java.io.IOException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java.io</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InputStreamReader</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должны быть импортированы</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63</a:t>
            </a:fld>
            <a:endParaRPr lang="en-US" dirty="0"/>
          </a:p>
        </p:txBody>
      </p:sp>
    </p:spTree>
    <p:extLst>
      <p:ext uri="{BB962C8B-B14F-4D97-AF65-F5344CB8AC3E}">
        <p14:creationId xmlns:p14="http://schemas.microsoft.com/office/powerpoint/2010/main" val="3439063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u-RU" sz="1200" kern="1200" dirty="0">
                <a:solidFill>
                  <a:schemeClr val="tx1"/>
                </a:solidFill>
                <a:effectLst/>
                <a:latin typeface="+mn-lt"/>
                <a:ea typeface="+mn-ea"/>
                <a:cs typeface="+mn-cs"/>
              </a:rPr>
              <a:t>Стандартный ввод-вывод  </a:t>
            </a:r>
            <a:r>
              <a:rPr lang="en-US" sz="1200" kern="1200" dirty="0" err="1">
                <a:solidFill>
                  <a:schemeClr val="tx1"/>
                </a:solidFill>
                <a:effectLst/>
                <a:latin typeface="+mn-lt"/>
                <a:ea typeface="+mn-ea"/>
                <a:cs typeface="+mn-cs"/>
              </a:rPr>
              <a:t>jAVA</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с использованием класса </a:t>
            </a:r>
            <a:r>
              <a:rPr lang="en-US" sz="1200" kern="1200" dirty="0" err="1">
                <a:solidFill>
                  <a:schemeClr val="tx1"/>
                </a:solidFill>
                <a:effectLst/>
                <a:latin typeface="+mn-lt"/>
                <a:ea typeface="+mn-ea"/>
                <a:cs typeface="+mn-cs"/>
              </a:rPr>
              <a:t>BufferReder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64</a:t>
            </a:fld>
            <a:endParaRPr lang="en-US" dirty="0"/>
          </a:p>
        </p:txBody>
      </p:sp>
    </p:spTree>
    <p:extLst>
      <p:ext uri="{BB962C8B-B14F-4D97-AF65-F5344CB8AC3E}">
        <p14:creationId xmlns:p14="http://schemas.microsoft.com/office/powerpoint/2010/main" val="1956110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Три типа циклических конструкций итерационный, с предусловием и постусловием</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65</a:t>
            </a:fld>
            <a:endParaRPr lang="en-US" dirty="0"/>
          </a:p>
        </p:txBody>
      </p:sp>
    </p:spTree>
    <p:extLst>
      <p:ext uri="{BB962C8B-B14F-4D97-AF65-F5344CB8AC3E}">
        <p14:creationId xmlns:p14="http://schemas.microsoft.com/office/powerpoint/2010/main" val="45430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Полное условие</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66</a:t>
            </a:fld>
            <a:endParaRPr lang="en-US" dirty="0"/>
          </a:p>
        </p:txBody>
      </p:sp>
    </p:spTree>
    <p:extLst>
      <p:ext uri="{BB962C8B-B14F-4D97-AF65-F5344CB8AC3E}">
        <p14:creationId xmlns:p14="http://schemas.microsoft.com/office/powerpoint/2010/main" val="2728563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67</a:t>
            </a:fld>
            <a:endParaRPr lang="en-US" dirty="0"/>
          </a:p>
        </p:txBody>
      </p:sp>
    </p:spTree>
    <p:extLst>
      <p:ext uri="{BB962C8B-B14F-4D97-AF65-F5344CB8AC3E}">
        <p14:creationId xmlns:p14="http://schemas.microsoft.com/office/powerpoint/2010/main" val="2923366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u-RU" sz="1200" kern="1200" dirty="0">
                <a:solidFill>
                  <a:schemeClr val="tx1"/>
                </a:solidFill>
                <a:effectLst/>
                <a:latin typeface="+mn-lt"/>
                <a:ea typeface="+mn-ea"/>
                <a:cs typeface="+mn-cs"/>
              </a:rPr>
              <a:t>Массивы важны не только для написания прикладных программ для обработки результатов научны исследований х и инженерных расчётов</a:t>
            </a:r>
            <a:r>
              <a:rPr lang="en-US" sz="1200"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В </a:t>
            </a:r>
            <a:r>
              <a:rPr lang="en-US" sz="1200" kern="1200" dirty="0">
                <a:solidFill>
                  <a:schemeClr val="tx1"/>
                </a:solidFill>
                <a:effectLst/>
                <a:latin typeface="+mn-lt"/>
                <a:ea typeface="+mn-ea"/>
                <a:cs typeface="+mn-cs"/>
              </a:rPr>
              <a:t>Java, </a:t>
            </a:r>
            <a:r>
              <a:rPr lang="ru-RU" sz="1200" kern="1200" dirty="0">
                <a:solidFill>
                  <a:schemeClr val="tx1"/>
                </a:solidFill>
                <a:effectLst/>
                <a:latin typeface="+mn-lt"/>
                <a:ea typeface="+mn-ea"/>
                <a:cs typeface="+mn-cs"/>
              </a:rPr>
              <a:t>вы можете определить  массивы разной размерности: одномерные</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двумерные</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матрицы</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а также различной размерности,</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динамические массивы </a:t>
            </a:r>
            <a:r>
              <a:rPr lang="en-US" sz="1200" kern="12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списки</a:t>
            </a:r>
            <a:r>
              <a:rPr lang="en-US" sz="1200" kern="12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которые представляют из себя динамический набор элементов</a:t>
            </a:r>
            <a:r>
              <a:rPr lang="en-US" sz="1200" kern="12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растущий и уменьшающийся во время работы программы </a:t>
            </a:r>
            <a:r>
              <a:rPr lang="en-US" sz="1200" kern="1200" dirty="0">
                <a:solidFill>
                  <a:schemeClr val="tx1"/>
                </a:solidFill>
                <a:effectLst/>
                <a:latin typeface="+mn-lt"/>
                <a:ea typeface="+mn-ea"/>
                <a:cs typeface="+mn-cs"/>
              </a:rPr>
              <a:t>. </a:t>
            </a:r>
            <a:endParaRPr lang="en-US" dirty="0"/>
          </a:p>
          <a:p>
            <a:r>
              <a:rPr lang="ru-RU" sz="1200" kern="1200" dirty="0">
                <a:solidFill>
                  <a:schemeClr val="tx1"/>
                </a:solidFill>
                <a:effectLst/>
                <a:latin typeface="+mn-lt"/>
                <a:ea typeface="+mn-ea"/>
                <a:cs typeface="+mn-cs"/>
              </a:rPr>
              <a:t>Далее мы рассмотрим ряд примеров объявления и использования массивов</a:t>
            </a:r>
          </a:p>
          <a:p>
            <a:r>
              <a:rPr lang="ru-RU" sz="1200" kern="1200" dirty="0">
                <a:solidFill>
                  <a:schemeClr val="tx1"/>
                </a:solidFill>
                <a:effectLst/>
                <a:latin typeface="+mn-lt"/>
                <a:ea typeface="+mn-ea"/>
                <a:cs typeface="+mn-cs"/>
              </a:rPr>
              <a:t>Вы должны помнить, что массивы в </a:t>
            </a:r>
            <a:r>
              <a:rPr lang="en-US" sz="1200" kern="1200" dirty="0">
                <a:solidFill>
                  <a:schemeClr val="tx1"/>
                </a:solidFill>
                <a:effectLst/>
                <a:latin typeface="+mn-lt"/>
                <a:ea typeface="+mn-ea"/>
                <a:cs typeface="+mn-cs"/>
              </a:rPr>
              <a:t>Java  </a:t>
            </a:r>
            <a:r>
              <a:rPr lang="ru-RU" sz="1200" kern="1200" dirty="0">
                <a:solidFill>
                  <a:schemeClr val="tx1"/>
                </a:solidFill>
                <a:effectLst/>
                <a:latin typeface="+mn-lt"/>
                <a:ea typeface="+mn-ea"/>
                <a:cs typeface="+mn-cs"/>
              </a:rPr>
              <a:t>это объектные типы</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68</a:t>
            </a:fld>
            <a:endParaRPr lang="en-US" dirty="0"/>
          </a:p>
        </p:txBody>
      </p:sp>
    </p:spTree>
    <p:extLst>
      <p:ext uri="{BB962C8B-B14F-4D97-AF65-F5344CB8AC3E}">
        <p14:creationId xmlns:p14="http://schemas.microsoft.com/office/powerpoint/2010/main" val="10462499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69</a:t>
            </a:fld>
            <a:endParaRPr lang="en-US" dirty="0"/>
          </a:p>
        </p:txBody>
      </p:sp>
    </p:spTree>
    <p:extLst>
      <p:ext uri="{BB962C8B-B14F-4D97-AF65-F5344CB8AC3E}">
        <p14:creationId xmlns:p14="http://schemas.microsoft.com/office/powerpoint/2010/main" val="1171613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u-RU" sz="1200" kern="1200" dirty="0">
                <a:solidFill>
                  <a:schemeClr val="tx1"/>
                </a:solidFill>
                <a:effectLst/>
                <a:latin typeface="+mn-lt"/>
                <a:ea typeface="+mn-ea"/>
                <a:cs typeface="+mn-cs"/>
              </a:rPr>
              <a:t>В данный момент существ уют </a:t>
            </a:r>
            <a:r>
              <a:rPr lang="ru-RU" sz="1200" i="1" kern="1200" dirty="0">
                <a:solidFill>
                  <a:schemeClr val="tx1"/>
                </a:solidFill>
                <a:effectLst/>
                <a:latin typeface="+mn-lt"/>
                <a:ea typeface="+mn-ea"/>
                <a:cs typeface="+mn-cs"/>
              </a:rPr>
              <a:t>три разные платформы</a:t>
            </a:r>
            <a:r>
              <a:rPr lang="ru-RU" sz="1200" kern="1200" dirty="0">
                <a:solidFill>
                  <a:schemeClr val="tx1"/>
                </a:solidFill>
                <a:effectLst/>
                <a:latin typeface="+mn-lt"/>
                <a:ea typeface="+mn-ea"/>
                <a:cs typeface="+mn-cs"/>
              </a:rPr>
              <a:t> для программирования на языке </a:t>
            </a:r>
            <a:r>
              <a:rPr lang="en-US" sz="1200" kern="1200" dirty="0">
                <a:solidFill>
                  <a:schemeClr val="tx1"/>
                </a:solidFill>
                <a:effectLst/>
                <a:latin typeface="+mn-lt"/>
                <a:ea typeface="+mn-ea"/>
                <a:cs typeface="+mn-cs"/>
              </a:rPr>
              <a:t>Java</a:t>
            </a:r>
            <a:r>
              <a:rPr lang="ru-RU" sz="1200" kern="1200" dirty="0">
                <a:solidFill>
                  <a:schemeClr val="tx1"/>
                </a:solidFill>
                <a:effectLst/>
                <a:latin typeface="+mn-lt"/>
                <a:ea typeface="+mn-ea"/>
                <a:cs typeface="+mn-cs"/>
              </a:rPr>
              <a:t>, так называемые </a:t>
            </a:r>
            <a:r>
              <a:rPr lang="en-US" sz="1200" kern="1200" dirty="0">
                <a:solidFill>
                  <a:schemeClr val="tx1"/>
                </a:solidFill>
                <a:effectLst/>
                <a:latin typeface="+mn-lt"/>
                <a:ea typeface="+mn-ea"/>
                <a:cs typeface="+mn-cs"/>
              </a:rPr>
              <a:t>Java Editions</a:t>
            </a:r>
            <a:r>
              <a:rPr lang="ru-RU"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Java </a:t>
            </a:r>
            <a:r>
              <a:rPr lang="en-US" sz="1200" kern="1200" dirty="0" err="1">
                <a:solidFill>
                  <a:schemeClr val="tx1"/>
                </a:solidFill>
                <a:effectLst/>
                <a:latin typeface="+mn-lt"/>
                <a:ea typeface="+mn-ea"/>
                <a:cs typeface="+mn-cs"/>
              </a:rPr>
              <a:t>Stadard</a:t>
            </a:r>
            <a:r>
              <a:rPr lang="en-US" sz="1200" kern="1200" dirty="0">
                <a:solidFill>
                  <a:schemeClr val="tx1"/>
                </a:solidFill>
                <a:effectLst/>
                <a:latin typeface="+mn-lt"/>
                <a:ea typeface="+mn-ea"/>
                <a:cs typeface="+mn-cs"/>
              </a:rPr>
              <a:t> Edition</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a:t>
            </a:r>
            <a:r>
              <a:rPr lang="ru-RU" sz="1200" kern="12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SE</a:t>
            </a:r>
            <a:r>
              <a:rPr lang="ru-RU" sz="1200" kern="1200" dirty="0">
                <a:solidFill>
                  <a:schemeClr val="tx1"/>
                </a:solidFill>
                <a:effectLst/>
                <a:latin typeface="+mn-lt"/>
                <a:ea typeface="+mn-ea"/>
                <a:cs typeface="+mn-cs"/>
              </a:rPr>
              <a:t>) – используется для разработки самостоятельных приложений или апплетов, так называемая </a:t>
            </a:r>
            <a:r>
              <a:rPr lang="en-US" sz="1200" kern="1200" dirty="0">
                <a:solidFill>
                  <a:schemeClr val="tx1"/>
                </a:solidFill>
                <a:effectLst/>
                <a:latin typeface="+mn-lt"/>
                <a:ea typeface="+mn-ea"/>
                <a:cs typeface="+mn-cs"/>
              </a:rPr>
              <a:t>Core Java</a:t>
            </a:r>
            <a:r>
              <a:rPr lang="ru-RU"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Java Enterprise Edition</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a:t>
            </a:r>
            <a:r>
              <a:rPr lang="ru-RU" sz="1200" kern="12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EE</a:t>
            </a:r>
            <a:r>
              <a:rPr lang="ru-RU" sz="1200" kern="1200" dirty="0">
                <a:solidFill>
                  <a:schemeClr val="tx1"/>
                </a:solidFill>
                <a:effectLst/>
                <a:latin typeface="+mn-lt"/>
                <a:ea typeface="+mn-ea"/>
                <a:cs typeface="+mn-cs"/>
              </a:rPr>
              <a:t>) – используется для создания приложений на серверной стороне (в терминах приложений с клиент-серверной архитектурой), содержит пакеты для работы с </a:t>
            </a:r>
            <a:r>
              <a:rPr lang="en-US" sz="1200" kern="1200" dirty="0">
                <a:solidFill>
                  <a:schemeClr val="tx1"/>
                </a:solidFill>
                <a:effectLst/>
                <a:latin typeface="+mn-lt"/>
                <a:ea typeface="+mn-ea"/>
                <a:cs typeface="+mn-cs"/>
              </a:rPr>
              <a:t>Java Servlets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Java Server Pages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JSP</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JDBC</a:t>
            </a:r>
            <a:r>
              <a:rPr lang="ru-RU" sz="1200" kern="1200" dirty="0">
                <a:solidFill>
                  <a:schemeClr val="tx1"/>
                </a:solidFill>
                <a:effectLst/>
                <a:latin typeface="+mn-lt"/>
                <a:ea typeface="+mn-ea"/>
                <a:cs typeface="+mn-cs"/>
              </a:rPr>
              <a:t> и </a:t>
            </a:r>
            <a:r>
              <a:rPr lang="ru-RU" sz="1200" kern="1200" dirty="0" err="1">
                <a:solidFill>
                  <a:schemeClr val="tx1"/>
                </a:solidFill>
                <a:effectLst/>
                <a:latin typeface="+mn-lt"/>
                <a:ea typeface="+mn-ea"/>
                <a:cs typeface="+mn-cs"/>
              </a:rPr>
              <a:t>т.д</a:t>
            </a:r>
            <a:r>
              <a:rPr lang="ru-RU"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Java Micro Edition</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a:t>
            </a:r>
            <a:r>
              <a:rPr lang="ru-RU" sz="1200" kern="12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ME</a:t>
            </a:r>
            <a:r>
              <a:rPr lang="ru-RU" sz="1200" kern="1200" dirty="0">
                <a:solidFill>
                  <a:schemeClr val="tx1"/>
                </a:solidFill>
                <a:effectLst/>
                <a:latin typeface="+mn-lt"/>
                <a:ea typeface="+mn-ea"/>
                <a:cs typeface="+mn-cs"/>
              </a:rPr>
              <a:t>) – используется для разработки самостоятельных приложений на мобильных устройствах.</a:t>
            </a:r>
          </a:p>
          <a:p>
            <a:r>
              <a:rPr lang="ru-RU" sz="1200" kern="1200" dirty="0">
                <a:solidFill>
                  <a:schemeClr val="tx1"/>
                </a:solidFill>
                <a:effectLst/>
                <a:latin typeface="+mn-lt"/>
                <a:ea typeface="+mn-ea"/>
                <a:cs typeface="+mn-cs"/>
              </a:rPr>
              <a:t>Мы с вами на протяжении всего курса будем изучать именно </a:t>
            </a:r>
            <a:r>
              <a:rPr lang="en-US" sz="1200" kern="1200" dirty="0">
                <a:solidFill>
                  <a:schemeClr val="tx1"/>
                </a:solidFill>
                <a:effectLst/>
                <a:latin typeface="+mn-lt"/>
                <a:ea typeface="+mn-ea"/>
                <a:cs typeface="+mn-cs"/>
              </a:rPr>
              <a:t>Java Standard Edition</a:t>
            </a:r>
            <a:r>
              <a:rPr lang="ru-RU"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Java SE </a:t>
            </a:r>
            <a:r>
              <a:rPr lang="ru-RU" sz="1200" kern="1200" dirty="0">
                <a:solidFill>
                  <a:schemeClr val="tx1"/>
                </a:solidFill>
                <a:effectLst/>
                <a:latin typeface="+mn-lt"/>
                <a:ea typeface="+mn-ea"/>
                <a:cs typeface="+mn-cs"/>
              </a:rPr>
              <a:t>наиболее популярная среда для программирования на </a:t>
            </a:r>
            <a:r>
              <a:rPr lang="en-US" sz="1200" kern="1200" dirty="0">
                <a:solidFill>
                  <a:schemeClr val="tx1"/>
                </a:solidFill>
                <a:effectLst/>
                <a:latin typeface="+mn-lt"/>
                <a:ea typeface="+mn-ea"/>
                <a:cs typeface="+mn-cs"/>
              </a:rPr>
              <a:t>Java programming. </a:t>
            </a:r>
            <a:r>
              <a:rPr lang="ru-RU" sz="1200" kern="1200" dirty="0">
                <a:solidFill>
                  <a:schemeClr val="tx1"/>
                </a:solidFill>
                <a:effectLst/>
                <a:latin typeface="+mn-lt"/>
                <a:ea typeface="+mn-ea"/>
                <a:cs typeface="+mn-cs"/>
              </a:rPr>
              <a:t>Этот выпуск содержит полную </a:t>
            </a:r>
            <a:r>
              <a:rPr lang="en-US" sz="1200" kern="1200" dirty="0">
                <a:solidFill>
                  <a:schemeClr val="tx1"/>
                </a:solidFill>
                <a:effectLst/>
                <a:latin typeface="+mn-lt"/>
                <a:ea typeface="+mn-ea"/>
                <a:cs typeface="+mn-cs"/>
              </a:rPr>
              <a:t>Java Class Library, </a:t>
            </a:r>
            <a:r>
              <a:rPr lang="ru-RU" sz="1200" kern="1200" dirty="0">
                <a:solidFill>
                  <a:schemeClr val="tx1"/>
                </a:solidFill>
                <a:effectLst/>
                <a:latin typeface="+mn-lt"/>
                <a:ea typeface="+mn-ea"/>
                <a:cs typeface="+mn-cs"/>
              </a:rPr>
              <a:t>которая включает базовые типы и объекты</a:t>
            </a:r>
            <a:r>
              <a:rPr lang="en-US" sz="1200" kern="12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работу с сетями</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безопасность, работу с БД</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 классический графический интерфейс  </a:t>
            </a:r>
            <a:r>
              <a:rPr lang="en-US" sz="1200" kern="1200" dirty="0">
                <a:solidFill>
                  <a:schemeClr val="tx1"/>
                </a:solidFill>
                <a:effectLst/>
                <a:latin typeface="+mn-lt"/>
                <a:ea typeface="+mn-ea"/>
                <a:cs typeface="+mn-cs"/>
              </a:rPr>
              <a:t>Swing (GUI). </a:t>
            </a:r>
            <a:r>
              <a:rPr lang="ru-RU" sz="1200" kern="1200" dirty="0">
                <a:solidFill>
                  <a:schemeClr val="tx1"/>
                </a:solidFill>
                <a:effectLst/>
                <a:latin typeface="+mn-lt"/>
                <a:ea typeface="+mn-ea"/>
                <a:cs typeface="+mn-cs"/>
              </a:rPr>
              <a:t>Большинство версий также включает современный инструментарий для создания</a:t>
            </a:r>
            <a:r>
              <a:rPr lang="ru-RU" sz="1400" kern="1200" dirty="0">
                <a:solidFill>
                  <a:schemeClr val="tx1"/>
                </a:solidFill>
                <a:effectLst/>
                <a:latin typeface="+mn-lt"/>
                <a:ea typeface="+mn-ea"/>
                <a:cs typeface="+mn-cs"/>
              </a:rPr>
              <a:t> </a:t>
            </a:r>
            <a:r>
              <a:rPr lang="en-US" sz="1400" kern="1200" dirty="0">
                <a:solidFill>
                  <a:schemeClr val="tx1"/>
                </a:solidFill>
                <a:effectLst/>
                <a:latin typeface="+mn-lt"/>
                <a:ea typeface="+mn-ea"/>
                <a:cs typeface="+mn-cs"/>
              </a:rPr>
              <a:t>GUI </a:t>
            </a:r>
            <a:r>
              <a:rPr lang="ru-RU" sz="14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JavaFX toolkit, </a:t>
            </a:r>
            <a:r>
              <a:rPr lang="ru-RU" sz="1200" kern="1200" dirty="0">
                <a:solidFill>
                  <a:schemeClr val="tx1"/>
                </a:solidFill>
                <a:effectLst/>
                <a:latin typeface="+mn-lt"/>
                <a:ea typeface="+mn-ea"/>
                <a:cs typeface="+mn-cs"/>
              </a:rPr>
              <a:t>который был разработан на смену устаревшего </a:t>
            </a:r>
            <a:r>
              <a:rPr lang="en-US" sz="1200" kern="1200" dirty="0">
                <a:solidFill>
                  <a:schemeClr val="tx1"/>
                </a:solidFill>
                <a:effectLst/>
                <a:latin typeface="+mn-lt"/>
                <a:ea typeface="+mn-ea"/>
                <a:cs typeface="+mn-cs"/>
              </a:rPr>
              <a:t>Swing GUI toolkit; </a:t>
            </a:r>
            <a:r>
              <a:rPr lang="ru-RU" sz="1200" kern="1200" dirty="0">
                <a:solidFill>
                  <a:schemeClr val="tx1"/>
                </a:solidFill>
                <a:effectLst/>
                <a:latin typeface="+mn-lt"/>
                <a:ea typeface="+mn-ea"/>
                <a:cs typeface="+mn-cs"/>
              </a:rPr>
              <a:t>однако, начиная  с версии </a:t>
            </a:r>
            <a:r>
              <a:rPr lang="en-US" sz="1200" kern="1200" dirty="0">
                <a:solidFill>
                  <a:schemeClr val="tx1"/>
                </a:solidFill>
                <a:effectLst/>
                <a:latin typeface="+mn-lt"/>
                <a:ea typeface="+mn-ea"/>
                <a:cs typeface="+mn-cs"/>
              </a:rPr>
              <a:t>Java SE 11, the JavaFX toolkit</a:t>
            </a:r>
            <a:r>
              <a:rPr lang="ru-RU" sz="1200" kern="1200" dirty="0">
                <a:solidFill>
                  <a:schemeClr val="tx1"/>
                </a:solidFill>
                <a:effectLst/>
                <a:latin typeface="+mn-lt"/>
                <a:ea typeface="+mn-ea"/>
                <a:cs typeface="+mn-cs"/>
              </a:rPr>
              <a:t> больше не включается </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в </a:t>
            </a:r>
            <a:r>
              <a:rPr lang="en-US" sz="1200" kern="1200" dirty="0">
                <a:solidFill>
                  <a:schemeClr val="tx1"/>
                </a:solidFill>
                <a:effectLst/>
                <a:latin typeface="+mn-lt"/>
                <a:ea typeface="+mn-ea"/>
                <a:cs typeface="+mn-cs"/>
              </a:rPr>
              <a:t>Java SDK </a:t>
            </a:r>
            <a:r>
              <a:rPr lang="ru-RU" sz="1200" kern="1200" dirty="0">
                <a:solidFill>
                  <a:schemeClr val="tx1"/>
                </a:solidFill>
                <a:effectLst/>
                <a:latin typeface="+mn-lt"/>
                <a:ea typeface="+mn-ea"/>
                <a:cs typeface="+mn-cs"/>
              </a:rPr>
              <a:t> и поставляется как отдельная библиотека</a:t>
            </a:r>
            <a:r>
              <a:rPr lang="en-US" sz="1200" kern="1200" dirty="0">
                <a:solidFill>
                  <a:schemeClr val="tx1"/>
                </a:solidFill>
                <a:effectLst/>
                <a:latin typeface="+mn-lt"/>
                <a:ea typeface="+mn-ea"/>
                <a:cs typeface="+mn-cs"/>
              </a:rPr>
              <a:t>. </a:t>
            </a:r>
            <a:endParaRPr lang="en-US" dirty="0"/>
          </a:p>
          <a:p>
            <a:endParaRPr lang="ru-RU" sz="1200" kern="1200" dirty="0">
              <a:solidFill>
                <a:schemeClr val="tx1"/>
              </a:solidFill>
              <a:effectLst/>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10</a:t>
            </a:fld>
            <a:endParaRPr lang="en-US" dirty="0"/>
          </a:p>
        </p:txBody>
      </p:sp>
    </p:spTree>
    <p:extLst>
      <p:ext uri="{BB962C8B-B14F-4D97-AF65-F5344CB8AC3E}">
        <p14:creationId xmlns:p14="http://schemas.microsoft.com/office/powerpoint/2010/main" val="3567912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11</a:t>
            </a:fld>
            <a:endParaRPr lang="en-US" dirty="0"/>
          </a:p>
        </p:txBody>
      </p:sp>
    </p:spTree>
    <p:extLst>
      <p:ext uri="{BB962C8B-B14F-4D97-AF65-F5344CB8AC3E}">
        <p14:creationId xmlns:p14="http://schemas.microsoft.com/office/powerpoint/2010/main" val="730428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12</a:t>
            </a:fld>
            <a:endParaRPr lang="en-US" dirty="0"/>
          </a:p>
        </p:txBody>
      </p:sp>
    </p:spTree>
    <p:extLst>
      <p:ext uri="{BB962C8B-B14F-4D97-AF65-F5344CB8AC3E}">
        <p14:creationId xmlns:p14="http://schemas.microsoft.com/office/powerpoint/2010/main" val="209965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13</a:t>
            </a:fld>
            <a:endParaRPr lang="en-US" dirty="0"/>
          </a:p>
        </p:txBody>
      </p:sp>
    </p:spTree>
    <p:extLst>
      <p:ext uri="{BB962C8B-B14F-4D97-AF65-F5344CB8AC3E}">
        <p14:creationId xmlns:p14="http://schemas.microsoft.com/office/powerpoint/2010/main" val="326407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Java</a:t>
            </a:r>
            <a:r>
              <a:rPr lang="ru-RU" dirty="0"/>
              <a:t> работает по другому, не так как С++. </a:t>
            </a:r>
            <a:r>
              <a:rPr lang="en-US" dirty="0"/>
              <a:t> </a:t>
            </a:r>
            <a:r>
              <a:rPr lang="ru-RU" dirty="0"/>
              <a:t>Исходник</a:t>
            </a:r>
            <a:r>
              <a:rPr lang="en-US" dirty="0"/>
              <a:t> Java (</a:t>
            </a:r>
            <a:r>
              <a:rPr lang="ru-RU" dirty="0"/>
              <a:t>файл</a:t>
            </a:r>
            <a:r>
              <a:rPr lang="en-US" dirty="0"/>
              <a:t> .java) </a:t>
            </a:r>
            <a:r>
              <a:rPr lang="ru-RU" dirty="0"/>
              <a:t>компилируется в </a:t>
            </a:r>
            <a:r>
              <a:rPr lang="ru-RU" dirty="0" err="1"/>
              <a:t>байткод</a:t>
            </a:r>
            <a:r>
              <a:rPr lang="ru-RU" dirty="0"/>
              <a:t> </a:t>
            </a:r>
            <a:r>
              <a:rPr lang="en-US" dirty="0"/>
              <a:t>Java </a:t>
            </a:r>
            <a:r>
              <a:rPr lang="en-US" i="1" dirty="0"/>
              <a:t> </a:t>
            </a:r>
            <a:r>
              <a:rPr lang="en-US" dirty="0"/>
              <a:t>(</a:t>
            </a:r>
            <a:r>
              <a:rPr lang="ru-RU" dirty="0"/>
              <a:t>файл </a:t>
            </a:r>
            <a:r>
              <a:rPr lang="en-US" dirty="0"/>
              <a:t> .class).</a:t>
            </a:r>
            <a:endParaRPr lang="ru-RU" dirty="0"/>
          </a:p>
          <a:p>
            <a:r>
              <a:rPr lang="ru-RU" dirty="0" err="1"/>
              <a:t>Байткод</a:t>
            </a:r>
            <a:r>
              <a:rPr lang="ru-RU" dirty="0"/>
              <a:t> </a:t>
            </a:r>
            <a:r>
              <a:rPr lang="en-US" dirty="0"/>
              <a:t> </a:t>
            </a:r>
            <a:r>
              <a:rPr lang="ru-RU" dirty="0"/>
              <a:t>это не исполняемый файл и не может выполняться под управлением ОС </a:t>
            </a:r>
          </a:p>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14</a:t>
            </a:fld>
            <a:endParaRPr lang="ru-RU"/>
          </a:p>
        </p:txBody>
      </p:sp>
    </p:spTree>
    <p:extLst>
      <p:ext uri="{BB962C8B-B14F-4D97-AF65-F5344CB8AC3E}">
        <p14:creationId xmlns:p14="http://schemas.microsoft.com/office/powerpoint/2010/main" val="1041144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3">
        <a:schemeClr val="bg2"/>
      </p:bgRef>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623888" y="1709738"/>
            <a:ext cx="7886700" cy="2852737"/>
          </a:xfrm>
          <a:prstGeom prst="rect">
            <a:avLst/>
          </a:prstGeom>
        </p:spPr>
        <p:txBody>
          <a:bodyPr anchor="b"/>
          <a:lstStyle>
            <a:lvl1pPr>
              <a:defRPr sz="6000"/>
            </a:lvl1pPr>
          </a:lstStyle>
          <a:p>
            <a:r>
              <a:rPr lang="ru-RU" dirty="0"/>
              <a:t>Название дисциплины</a:t>
            </a:r>
          </a:p>
        </p:txBody>
      </p:sp>
      <p:sp>
        <p:nvSpPr>
          <p:cNvPr id="3" name="Текст 2"/>
          <p:cNvSpPr>
            <a:spLocks noGrp="1"/>
          </p:cNvSpPr>
          <p:nvPr>
            <p:ph type="body" idx="1" hasCustomPrompt="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ФИО преподавателя</a:t>
            </a:r>
          </a:p>
          <a:p>
            <a:pPr lvl="0"/>
            <a:r>
              <a:rPr lang="ru-RU" dirty="0"/>
              <a:t>Электронная почта</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12.09.2022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13766765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027906"/>
            <a:ext cx="7886700" cy="1325563"/>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28650" y="2606039"/>
            <a:ext cx="7886700" cy="357092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12.09.2022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212386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43675" y="1152143"/>
            <a:ext cx="1971675" cy="5024820"/>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28650" y="1152143"/>
            <a:ext cx="5762625" cy="5024819"/>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12.09.2022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215813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1892" y="1197276"/>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D04E3D8-9551-C44F-AA1F-D38C85BA4D52}" type="datetimeFigureOut">
              <a:rPr lang="en-US" smtClean="0"/>
              <a:pPr/>
              <a:t>9/12/22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D262070-2A5E-5642-84A2-C705DC40505C}" type="slidenum">
              <a:rPr lang="en-US" smtClean="0"/>
              <a:pPr/>
              <a:t>‹#›</a:t>
            </a:fld>
            <a:endParaRPr lang="en-US"/>
          </a:p>
        </p:txBody>
      </p:sp>
      <p:sp>
        <p:nvSpPr>
          <p:cNvPr id="6" name="Content Placeholder 2"/>
          <p:cNvSpPr>
            <a:spLocks noGrp="1"/>
          </p:cNvSpPr>
          <p:nvPr>
            <p:ph idx="1"/>
          </p:nvPr>
        </p:nvSpPr>
        <p:spPr>
          <a:xfrm>
            <a:off x="337751" y="2693773"/>
            <a:ext cx="8349049" cy="343239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109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46050"/>
            <a:ext cx="9144000" cy="849313"/>
          </a:xfrm>
          <a:prstGeom prst="rect">
            <a:avLst/>
          </a:prstGeom>
        </p:spPr>
        <p:txBody>
          <a:bodyPr/>
          <a:lstStyle/>
          <a:p>
            <a:r>
              <a:rPr lang="en-US"/>
              <a:t>Click to edit Master title style</a:t>
            </a:r>
            <a:endParaRPr lang="he-IL"/>
          </a:p>
        </p:txBody>
      </p:sp>
      <p:sp>
        <p:nvSpPr>
          <p:cNvPr id="3" name="Table Placeholder 2"/>
          <p:cNvSpPr>
            <a:spLocks noGrp="1"/>
          </p:cNvSpPr>
          <p:nvPr>
            <p:ph type="tbl" idx="1"/>
          </p:nvPr>
        </p:nvSpPr>
        <p:spPr>
          <a:xfrm>
            <a:off x="765175" y="1295400"/>
            <a:ext cx="7618413" cy="4987925"/>
          </a:xfrm>
          <a:prstGeom prst="rect">
            <a:avLst/>
          </a:prstGeom>
        </p:spPr>
        <p:txBody>
          <a:bodyPr/>
          <a:lstStyle/>
          <a:p>
            <a:pPr lvl="0"/>
            <a:endParaRPr lang="he-IL" noProof="0"/>
          </a:p>
        </p:txBody>
      </p:sp>
      <p:sp>
        <p:nvSpPr>
          <p:cNvPr id="4" name="Rectangle 5">
            <a:extLst>
              <a:ext uri="{FF2B5EF4-FFF2-40B4-BE49-F238E27FC236}">
                <a16:creationId xmlns:a16="http://schemas.microsoft.com/office/drawing/2014/main" id="{AAA1263E-E684-834F-B4CF-FD59B4D4EBAD}"/>
              </a:ext>
            </a:extLst>
          </p:cNvPr>
          <p:cNvSpPr>
            <a:spLocks noGrp="1" noChangeArrowheads="1"/>
          </p:cNvSpPr>
          <p:nvPr>
            <p:ph type="sldNum" sz="quarter" idx="10"/>
          </p:nvPr>
        </p:nvSpPr>
        <p:spPr>
          <a:xfrm>
            <a:off x="279400" y="6551613"/>
            <a:ext cx="965200" cy="280987"/>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980A680-BE7F-6244-9B09-E4C452D21366}" type="slidenum">
              <a:rPr lang="he-IL" altLang="ru-RU"/>
              <a:pPr>
                <a:defRPr/>
              </a:pPr>
              <a:t>‹#›</a:t>
            </a:fld>
            <a:endParaRPr lang="en-US" altLang="ru-RU"/>
          </a:p>
        </p:txBody>
      </p:sp>
    </p:spTree>
    <p:extLst>
      <p:ext uri="{BB962C8B-B14F-4D97-AF65-F5344CB8AC3E}">
        <p14:creationId xmlns:p14="http://schemas.microsoft.com/office/powerpoint/2010/main" val="3579674256"/>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1143000" y="2057399"/>
            <a:ext cx="6858000" cy="1452563"/>
          </a:xfrm>
          <a:prstGeom prst="rect">
            <a:avLst/>
          </a:prstGeom>
        </p:spPr>
        <p:txBody>
          <a:bodyPr anchor="b"/>
          <a:lstStyle>
            <a:lvl1pPr algn="ctr">
              <a:defRPr sz="6000" b="1"/>
            </a:lvl1pPr>
          </a:lstStyle>
          <a:p>
            <a:r>
              <a:rPr lang="ru-RU" dirty="0"/>
              <a:t>Название темы</a:t>
            </a:r>
          </a:p>
        </p:txBody>
      </p:sp>
      <p:sp>
        <p:nvSpPr>
          <p:cNvPr id="3" name="Подзаголовок 2"/>
          <p:cNvSpPr>
            <a:spLocks noGrp="1"/>
          </p:cNvSpPr>
          <p:nvPr>
            <p:ph type="subTitle" idx="1" hasCustomPrompt="1"/>
          </p:nvPr>
        </p:nvSpPr>
        <p:spPr>
          <a:xfrm>
            <a:off x="1143000" y="1178878"/>
            <a:ext cx="6858000" cy="467042"/>
          </a:xfrm>
          <a:prstGeom prst="rect">
            <a:avLst/>
          </a:prstGeom>
        </p:spPr>
        <p:txBody>
          <a:bodyPr/>
          <a:lstStyle>
            <a:lvl1pPr marL="0" indent="0" algn="l">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Номер темы</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12.09.2022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499199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036128"/>
            <a:ext cx="7886700" cy="1325563"/>
          </a:xfrm>
          <a:prstGeom prst="rect">
            <a:avLst/>
          </a:prstGeom>
        </p:spPr>
        <p:txBody>
          <a:bodyPr/>
          <a:lstStyle/>
          <a:p>
            <a:r>
              <a:rPr lang="ru-RU"/>
              <a:t>Образец заголовка</a:t>
            </a:r>
          </a:p>
        </p:txBody>
      </p:sp>
      <p:sp>
        <p:nvSpPr>
          <p:cNvPr id="3" name="Объект 2"/>
          <p:cNvSpPr>
            <a:spLocks noGrp="1"/>
          </p:cNvSpPr>
          <p:nvPr>
            <p:ph idx="1"/>
          </p:nvPr>
        </p:nvSpPr>
        <p:spPr>
          <a:xfrm>
            <a:off x="628650" y="2523743"/>
            <a:ext cx="7886700" cy="3653219"/>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12.09.2022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290055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033272"/>
            <a:ext cx="7886700" cy="1218691"/>
          </a:xfrm>
          <a:prstGeom prst="rect">
            <a:avLst/>
          </a:prstGeom>
        </p:spPr>
        <p:txBody>
          <a:bodyPr/>
          <a:lstStyle/>
          <a:p>
            <a:r>
              <a:rPr lang="ru-RU" dirty="0"/>
              <a:t>Образец заголовка</a:t>
            </a:r>
          </a:p>
        </p:txBody>
      </p:sp>
      <p:sp>
        <p:nvSpPr>
          <p:cNvPr id="3" name="Объект 2"/>
          <p:cNvSpPr>
            <a:spLocks noGrp="1"/>
          </p:cNvSpPr>
          <p:nvPr>
            <p:ph sz="half" idx="1"/>
          </p:nvPr>
        </p:nvSpPr>
        <p:spPr>
          <a:xfrm>
            <a:off x="628650" y="2414015"/>
            <a:ext cx="3867150" cy="3762947"/>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Объект 3"/>
          <p:cNvSpPr>
            <a:spLocks noGrp="1"/>
          </p:cNvSpPr>
          <p:nvPr>
            <p:ph sz="half" idx="2"/>
          </p:nvPr>
        </p:nvSpPr>
        <p:spPr>
          <a:xfrm>
            <a:off x="4648200" y="2414015"/>
            <a:ext cx="3867150" cy="3762948"/>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Дата 4"/>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12.09.2022</a:t>
            </a:fld>
            <a:endParaRPr lang="ru-RU"/>
          </a:p>
        </p:txBody>
      </p:sp>
      <p:sp>
        <p:nvSpPr>
          <p:cNvPr id="6" name="Нижний колонтитул 5"/>
          <p:cNvSpPr>
            <a:spLocks noGrp="1"/>
          </p:cNvSpPr>
          <p:nvPr>
            <p:ph type="ftr" sz="quarter" idx="11"/>
          </p:nvPr>
        </p:nvSpPr>
        <p:spPr>
          <a:xfrm>
            <a:off x="3028950" y="6356350"/>
            <a:ext cx="30861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292761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8808" y="1033272"/>
            <a:ext cx="7886700" cy="1024525"/>
          </a:xfrm>
          <a:prstGeom prst="rect">
            <a:avLst/>
          </a:prstGeom>
        </p:spPr>
        <p:txBody>
          <a:bodyPr/>
          <a:lstStyle/>
          <a:p>
            <a:r>
              <a:rPr lang="ru-RU"/>
              <a:t>Образец заголовка</a:t>
            </a:r>
          </a:p>
        </p:txBody>
      </p:sp>
      <p:sp>
        <p:nvSpPr>
          <p:cNvPr id="3" name="Текст 2"/>
          <p:cNvSpPr>
            <a:spLocks noGrp="1"/>
          </p:cNvSpPr>
          <p:nvPr>
            <p:ph type="body" idx="1"/>
          </p:nvPr>
        </p:nvSpPr>
        <p:spPr>
          <a:xfrm>
            <a:off x="618808" y="2099469"/>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30238" y="3006725"/>
            <a:ext cx="3868737" cy="3182938"/>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Текст 4"/>
          <p:cNvSpPr>
            <a:spLocks noGrp="1"/>
          </p:cNvSpPr>
          <p:nvPr>
            <p:ph type="body" sz="quarter" idx="3"/>
          </p:nvPr>
        </p:nvSpPr>
        <p:spPr>
          <a:xfrm>
            <a:off x="4629150" y="2099469"/>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29150" y="3006725"/>
            <a:ext cx="3887788" cy="3182937"/>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7" name="Дата 6"/>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12.09.2022</a:t>
            </a:fld>
            <a:endParaRPr lang="ru-RU"/>
          </a:p>
        </p:txBody>
      </p:sp>
      <p:sp>
        <p:nvSpPr>
          <p:cNvPr id="8" name="Нижний колонтитул 7"/>
          <p:cNvSpPr>
            <a:spLocks noGrp="1"/>
          </p:cNvSpPr>
          <p:nvPr>
            <p:ph type="ftr" sz="quarter" idx="11"/>
          </p:nvPr>
        </p:nvSpPr>
        <p:spPr>
          <a:xfrm>
            <a:off x="3028950" y="6356350"/>
            <a:ext cx="3086100" cy="365125"/>
          </a:xfrm>
          <a:prstGeom prst="rect">
            <a:avLst/>
          </a:prstGeom>
        </p:spPr>
        <p:txBody>
          <a:bodyPr/>
          <a:lstStyle/>
          <a:p>
            <a:endParaRPr lang="ru-RU"/>
          </a:p>
        </p:txBody>
      </p:sp>
      <p:sp>
        <p:nvSpPr>
          <p:cNvPr id="9" name="Номер слайда 8"/>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17289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60653"/>
            <a:ext cx="7886700" cy="1325563"/>
          </a:xfrm>
          <a:prstGeom prst="rect">
            <a:avLst/>
          </a:prstGeom>
        </p:spPr>
        <p:txBody>
          <a:bodyPr/>
          <a:lstStyle/>
          <a:p>
            <a:r>
              <a:rPr lang="ru-RU"/>
              <a:t>Образец заголовка</a:t>
            </a:r>
          </a:p>
        </p:txBody>
      </p:sp>
      <p:sp>
        <p:nvSpPr>
          <p:cNvPr id="3" name="Дата 2"/>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12.09.2022</a:t>
            </a:fld>
            <a:endParaRPr lang="ru-RU"/>
          </a:p>
        </p:txBody>
      </p:sp>
      <p:sp>
        <p:nvSpPr>
          <p:cNvPr id="4" name="Нижний колонтитул 3"/>
          <p:cNvSpPr>
            <a:spLocks noGrp="1"/>
          </p:cNvSpPr>
          <p:nvPr>
            <p:ph type="ftr" sz="quarter" idx="11"/>
          </p:nvPr>
        </p:nvSpPr>
        <p:spPr>
          <a:xfrm>
            <a:off x="3028950" y="6356350"/>
            <a:ext cx="3086100" cy="365125"/>
          </a:xfrm>
          <a:prstGeom prst="rect">
            <a:avLst/>
          </a:prstGeom>
        </p:spPr>
        <p:txBody>
          <a:bodyPr/>
          <a:lstStyle/>
          <a:p>
            <a:endParaRPr lang="ru-RU"/>
          </a:p>
        </p:txBody>
      </p:sp>
      <p:sp>
        <p:nvSpPr>
          <p:cNvPr id="5" name="Номер слайда 4"/>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2711438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12.09.2022</a:t>
            </a:fld>
            <a:endParaRPr lang="ru-RU"/>
          </a:p>
        </p:txBody>
      </p:sp>
      <p:sp>
        <p:nvSpPr>
          <p:cNvPr id="3" name="Нижний колонтитул 2"/>
          <p:cNvSpPr>
            <a:spLocks noGrp="1"/>
          </p:cNvSpPr>
          <p:nvPr>
            <p:ph type="ftr" sz="quarter" idx="11"/>
          </p:nvPr>
        </p:nvSpPr>
        <p:spPr>
          <a:xfrm>
            <a:off x="3028950" y="6356350"/>
            <a:ext cx="3086100" cy="365125"/>
          </a:xfrm>
          <a:prstGeom prst="rect">
            <a:avLst/>
          </a:prstGeom>
        </p:spPr>
        <p:txBody>
          <a:bodyPr/>
          <a:lstStyle/>
          <a:p>
            <a:endParaRPr lang="ru-RU"/>
          </a:p>
        </p:txBody>
      </p:sp>
      <p:sp>
        <p:nvSpPr>
          <p:cNvPr id="4" name="Номер слайда 3"/>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10896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987424"/>
            <a:ext cx="2949575" cy="1528699"/>
          </a:xfrm>
          <a:prstGeom prst="rect">
            <a:avLst/>
          </a:prstGeo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30238" y="2552700"/>
            <a:ext cx="2949575" cy="33162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12.09.2022</a:t>
            </a:fld>
            <a:endParaRPr lang="ru-RU"/>
          </a:p>
        </p:txBody>
      </p:sp>
      <p:sp>
        <p:nvSpPr>
          <p:cNvPr id="6" name="Нижний колонтитул 5"/>
          <p:cNvSpPr>
            <a:spLocks noGrp="1"/>
          </p:cNvSpPr>
          <p:nvPr>
            <p:ph type="ftr" sz="quarter" idx="11"/>
          </p:nvPr>
        </p:nvSpPr>
        <p:spPr>
          <a:xfrm>
            <a:off x="3028950" y="6356350"/>
            <a:ext cx="30861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117284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987424"/>
            <a:ext cx="2949575" cy="1546987"/>
          </a:xfrm>
          <a:prstGeom prst="rect">
            <a:avLst/>
          </a:prstGeo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552700"/>
            <a:ext cx="2949575" cy="33162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12.09.2022</a:t>
            </a:fld>
            <a:endParaRPr lang="ru-RU"/>
          </a:p>
        </p:txBody>
      </p:sp>
      <p:sp>
        <p:nvSpPr>
          <p:cNvPr id="6" name="Нижний колонтитул 5"/>
          <p:cNvSpPr>
            <a:spLocks noGrp="1"/>
          </p:cNvSpPr>
          <p:nvPr>
            <p:ph type="ftr" sz="quarter" idx="11"/>
          </p:nvPr>
        </p:nvSpPr>
        <p:spPr>
          <a:xfrm>
            <a:off x="3028950" y="6356350"/>
            <a:ext cx="30861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1359816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3" descr="head.png"/>
          <p:cNvPicPr>
            <a:picLocks noChangeAspect="1"/>
          </p:cNvPicPr>
          <p:nvPr userDrawn="1"/>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3330"/>
            <a:ext cx="9144000" cy="995423"/>
          </a:xfrm>
          <a:prstGeom prst="rect">
            <a:avLst/>
          </a:prstGeom>
        </p:spPr>
      </p:pic>
      <p:sp>
        <p:nvSpPr>
          <p:cNvPr id="9" name="Прямоугольник 8"/>
          <p:cNvSpPr/>
          <p:nvPr userDrawn="1"/>
        </p:nvSpPr>
        <p:spPr>
          <a:xfrm>
            <a:off x="5545389" y="-44722"/>
            <a:ext cx="3598611" cy="338554"/>
          </a:xfrm>
          <a:prstGeom prst="rect">
            <a:avLst/>
          </a:prstGeom>
        </p:spPr>
        <p:txBody>
          <a:bodyPr wrap="square">
            <a:spAutoFit/>
          </a:bodyPr>
          <a:lstStyle/>
          <a:p>
            <a:pPr algn="l"/>
            <a:r>
              <a:rPr lang="ru-RU" sz="1600" b="1" dirty="0">
                <a:solidFill>
                  <a:srgbClr val="00B0F0"/>
                </a:solidFill>
                <a:latin typeface="PT Sans"/>
              </a:rPr>
              <a:t>Центр дистанционного обучения </a:t>
            </a:r>
          </a:p>
        </p:txBody>
      </p:sp>
      <p:sp>
        <p:nvSpPr>
          <p:cNvPr id="10" name="TextBox 9"/>
          <p:cNvSpPr txBox="1"/>
          <p:nvPr userDrawn="1"/>
        </p:nvSpPr>
        <p:spPr>
          <a:xfrm>
            <a:off x="7523999" y="6419000"/>
            <a:ext cx="1476260" cy="307777"/>
          </a:xfrm>
          <a:prstGeom prst="rect">
            <a:avLst/>
          </a:prstGeom>
          <a:noFill/>
        </p:spPr>
        <p:txBody>
          <a:bodyPr wrap="square" rtlCol="0">
            <a:spAutoFit/>
          </a:bodyPr>
          <a:lstStyle/>
          <a:p>
            <a:r>
              <a:rPr lang="en-US" sz="1400" b="1" dirty="0">
                <a:solidFill>
                  <a:srgbClr val="00B0F0"/>
                </a:solidFill>
                <a:latin typeface="PT Sans"/>
              </a:rPr>
              <a:t>online.mirea.ru</a:t>
            </a:r>
            <a:endParaRPr lang="ru-RU" sz="1400" b="1" dirty="0">
              <a:solidFill>
                <a:srgbClr val="00B0F0"/>
              </a:solidFill>
              <a:latin typeface="PT Sans"/>
            </a:endParaRPr>
          </a:p>
        </p:txBody>
      </p:sp>
      <p:pic>
        <p:nvPicPr>
          <p:cNvPr id="4" name="Рисунок 3">
            <a:extLst>
              <a:ext uri="{FF2B5EF4-FFF2-40B4-BE49-F238E27FC236}">
                <a16:creationId xmlns:a16="http://schemas.microsoft.com/office/drawing/2014/main" id="{5BFFC79E-3831-4D3C-8F5D-FC802BF1F03F}"/>
              </a:ext>
            </a:extLst>
          </p:cNvPr>
          <p:cNvPicPr>
            <a:picLocks noChangeAspect="1"/>
          </p:cNvPicPr>
          <p:nvPr userDrawn="1"/>
        </p:nvPicPr>
        <p:blipFill>
          <a:blip r:embed="rId16"/>
          <a:stretch>
            <a:fillRect/>
          </a:stretch>
        </p:blipFill>
        <p:spPr>
          <a:xfrm>
            <a:off x="0" y="0"/>
            <a:ext cx="1502307" cy="968764"/>
          </a:xfrm>
          <a:prstGeom prst="rect">
            <a:avLst/>
          </a:prstGeom>
        </p:spPr>
      </p:pic>
    </p:spTree>
    <p:extLst>
      <p:ext uri="{BB962C8B-B14F-4D97-AF65-F5344CB8AC3E}">
        <p14:creationId xmlns:p14="http://schemas.microsoft.com/office/powerpoint/2010/main" val="10545345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zorina_n@mail.r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jetbrains.com/idea/" TargetMode="External"/><Relationship Id="rId7" Type="http://schemas.openxmlformats.org/officeDocument/2006/relationships/hyperlink" Target="https://www.sublimetext.com/"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www.textpad.com/" TargetMode="External"/><Relationship Id="rId5" Type="http://schemas.openxmlformats.org/officeDocument/2006/relationships/hyperlink" Target="http://www.eclipse.org/" TargetMode="External"/><Relationship Id="rId4" Type="http://schemas.openxmlformats.org/officeDocument/2006/relationships/hyperlink" Target="http://www.netbeans.or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customXml" Target="../ink/ink3.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092771" y="6083371"/>
            <a:ext cx="190748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T Sans"/>
                <a:ea typeface="+mn-ea"/>
                <a:cs typeface="+mn-cs"/>
              </a:rPr>
              <a:t>Online</a:t>
            </a:r>
            <a:r>
              <a:rPr kumimoji="0" lang="ru-RU" sz="1400" b="1" i="0" u="none" strike="noStrike" kern="1200" cap="none" spc="0" normalizeH="0" baseline="0" noProof="0" dirty="0">
                <a:ln>
                  <a:noFill/>
                </a:ln>
                <a:solidFill>
                  <a:prstClr val="white"/>
                </a:solidFill>
                <a:effectLst/>
                <a:uLnTx/>
                <a:uFillTx/>
                <a:latin typeface="PT Sans"/>
                <a:ea typeface="+mn-ea"/>
                <a:cs typeface="+mn-cs"/>
              </a:rPr>
              <a:t>-</a:t>
            </a:r>
            <a:r>
              <a:rPr kumimoji="0" lang="en-US" sz="1400" b="1" i="0" u="none" strike="noStrike" kern="1200" cap="none" spc="0" normalizeH="0" baseline="0" noProof="0" dirty="0">
                <a:ln>
                  <a:noFill/>
                </a:ln>
                <a:solidFill>
                  <a:prstClr val="white"/>
                </a:solidFill>
                <a:effectLst/>
                <a:uLnTx/>
                <a:uFillTx/>
                <a:latin typeface="PT Sans"/>
                <a:ea typeface="+mn-ea"/>
                <a:cs typeface="+mn-cs"/>
              </a:rPr>
              <a:t>edu.mirea.ru</a:t>
            </a:r>
            <a:endParaRPr kumimoji="0" lang="ru-RU" sz="1400" b="1" i="0" u="none" strike="noStrike" kern="1200" cap="none" spc="0" normalizeH="0" baseline="0" noProof="0" dirty="0">
              <a:ln>
                <a:noFill/>
              </a:ln>
              <a:solidFill>
                <a:prstClr val="white"/>
              </a:solidFill>
              <a:effectLst/>
              <a:uLnTx/>
              <a:uFillTx/>
              <a:latin typeface="PT Sans"/>
              <a:ea typeface="+mn-ea"/>
              <a:cs typeface="+mn-cs"/>
            </a:endParaRPr>
          </a:p>
        </p:txBody>
      </p:sp>
      <p:sp>
        <p:nvSpPr>
          <p:cNvPr id="2" name="Заголовок 1">
            <a:extLst>
              <a:ext uri="{FF2B5EF4-FFF2-40B4-BE49-F238E27FC236}">
                <a16:creationId xmlns:a16="http://schemas.microsoft.com/office/drawing/2014/main" id="{8817D972-92EF-4EF6-BF83-B1D3525361F6}"/>
              </a:ext>
            </a:extLst>
          </p:cNvPr>
          <p:cNvSpPr>
            <a:spLocks noGrp="1"/>
          </p:cNvSpPr>
          <p:nvPr>
            <p:ph type="title"/>
          </p:nvPr>
        </p:nvSpPr>
        <p:spPr>
          <a:xfrm>
            <a:off x="623887" y="1709738"/>
            <a:ext cx="8452735" cy="2852737"/>
          </a:xfrm>
        </p:spPr>
        <p:txBody>
          <a:bodyPr/>
          <a:lstStyle/>
          <a:p>
            <a:pPr algn="ctr"/>
            <a:r>
              <a:rPr lang="en-US" dirty="0"/>
              <a:t> </a:t>
            </a:r>
            <a:r>
              <a:rPr lang="ru-RU" dirty="0"/>
              <a:t>Лекция</a:t>
            </a:r>
            <a:r>
              <a:rPr lang="en-US" dirty="0"/>
              <a:t> 1</a:t>
            </a:r>
            <a:br>
              <a:rPr lang="en-US" dirty="0"/>
            </a:br>
            <a:r>
              <a:rPr lang="ru-RU" dirty="0"/>
              <a:t>Процедурное программирование</a:t>
            </a:r>
          </a:p>
        </p:txBody>
      </p:sp>
      <p:sp>
        <p:nvSpPr>
          <p:cNvPr id="3" name="Текст 2">
            <a:extLst>
              <a:ext uri="{FF2B5EF4-FFF2-40B4-BE49-F238E27FC236}">
                <a16:creationId xmlns:a16="http://schemas.microsoft.com/office/drawing/2014/main" id="{E705CABD-092D-4CC1-B799-8089F630ECB9}"/>
              </a:ext>
            </a:extLst>
          </p:cNvPr>
          <p:cNvSpPr>
            <a:spLocks noGrp="1"/>
          </p:cNvSpPr>
          <p:nvPr>
            <p:ph type="body" idx="1"/>
          </p:nvPr>
        </p:nvSpPr>
        <p:spPr/>
        <p:txBody>
          <a:bodyPr/>
          <a:lstStyle/>
          <a:p>
            <a:r>
              <a:rPr lang="ru-RU" dirty="0"/>
              <a:t>ФИО преподавателя Зорина Наталья Валентиновна</a:t>
            </a:r>
            <a:endParaRPr lang="en-US" dirty="0"/>
          </a:p>
          <a:p>
            <a:r>
              <a:rPr lang="ru-RU" dirty="0"/>
              <a:t>Кафедра Промышленной информатики г-307</a:t>
            </a:r>
          </a:p>
          <a:p>
            <a:pPr lvl="0"/>
            <a:r>
              <a:rPr lang="en-US" dirty="0"/>
              <a:t>e-mail</a:t>
            </a:r>
            <a:r>
              <a:rPr lang="en-US" dirty="0">
                <a:hlinkClick r:id="rId2"/>
              </a:rPr>
              <a:t>: zorina_n@mail.ru</a:t>
            </a:r>
            <a:endParaRPr lang="ru-RU" dirty="0"/>
          </a:p>
          <a:p>
            <a:r>
              <a:rPr lang="ru-RU" dirty="0"/>
              <a:t>Весенний семестр 2022 г., институт ИИТ, МИРЭА</a:t>
            </a:r>
          </a:p>
          <a:p>
            <a:r>
              <a:rPr lang="ru-RU" dirty="0"/>
              <a:t> ст. преподаватель каф. ПИ </a:t>
            </a:r>
          </a:p>
          <a:p>
            <a:r>
              <a:rPr lang="ru-RU" dirty="0"/>
              <a:t>Зорина Н.В., </a:t>
            </a:r>
            <a:r>
              <a:rPr lang="ru-RU" dirty="0" err="1"/>
              <a:t>zorina@mirea.ru</a:t>
            </a:r>
            <a:endParaRPr lang="en-US" dirty="0"/>
          </a:p>
        </p:txBody>
      </p:sp>
    </p:spTree>
    <p:extLst>
      <p:ext uri="{BB962C8B-B14F-4D97-AF65-F5344CB8AC3E}">
        <p14:creationId xmlns:p14="http://schemas.microsoft.com/office/powerpoint/2010/main" val="41883743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14670" y="731836"/>
            <a:ext cx="8119730" cy="1215717"/>
          </a:xfrm>
        </p:spPr>
        <p:txBody>
          <a:bodyPr/>
          <a:lstStyle/>
          <a:p>
            <a:r>
              <a:rPr lang="ru-RU" b="1" dirty="0">
                <a:ln w="1905"/>
                <a:solidFill>
                  <a:srgbClr val="0070C0"/>
                </a:solidFill>
                <a:effectLst>
                  <a:innerShdw blurRad="69850" dist="43180" dir="5400000">
                    <a:srgbClr val="000000">
                      <a:alpha val="65000"/>
                    </a:srgbClr>
                  </a:innerShdw>
                </a:effectLst>
              </a:rPr>
              <a:t>Платформы </a:t>
            </a:r>
            <a:r>
              <a:rPr lang="en-US" b="1" dirty="0">
                <a:ln w="1905"/>
                <a:solidFill>
                  <a:srgbClr val="0070C0"/>
                </a:solidFill>
                <a:effectLst>
                  <a:innerShdw blurRad="69850" dist="43180" dir="5400000">
                    <a:srgbClr val="000000">
                      <a:alpha val="65000"/>
                    </a:srgbClr>
                  </a:innerShdw>
                </a:effectLst>
              </a:rPr>
              <a:t>Java</a:t>
            </a:r>
            <a:br>
              <a:rPr lang="en-US" b="1" dirty="0">
                <a:ln w="1905"/>
                <a:solidFill>
                  <a:srgbClr val="0070C0"/>
                </a:solidFill>
                <a:effectLst>
                  <a:innerShdw blurRad="69850" dist="43180" dir="5400000">
                    <a:srgbClr val="000000">
                      <a:alpha val="65000"/>
                    </a:srgbClr>
                  </a:innerShdw>
                </a:effectLst>
              </a:rPr>
            </a:br>
            <a:endParaRPr lang="en-US" b="1" dirty="0">
              <a:ln w="1905"/>
              <a:solidFill>
                <a:srgbClr val="0070C0"/>
              </a:solidFill>
              <a:effectLst>
                <a:innerShdw blurRad="69850" dist="43180" dir="5400000">
                  <a:srgbClr val="000000">
                    <a:alpha val="65000"/>
                  </a:srgbClr>
                </a:innerShdw>
              </a:effectLst>
            </a:endParaRPr>
          </a:p>
        </p:txBody>
      </p:sp>
      <p:sp>
        <p:nvSpPr>
          <p:cNvPr id="38915" name="Content Placeholder 2"/>
          <p:cNvSpPr>
            <a:spLocks noGrp="1"/>
          </p:cNvSpPr>
          <p:nvPr>
            <p:ph sz="half" idx="1"/>
          </p:nvPr>
        </p:nvSpPr>
        <p:spPr>
          <a:xfrm>
            <a:off x="414670" y="1268760"/>
            <a:ext cx="8300484" cy="5206467"/>
          </a:xfrm>
        </p:spPr>
        <p:txBody>
          <a:bodyPr>
            <a:noAutofit/>
          </a:bodyPr>
          <a:lstStyle/>
          <a:p>
            <a:pPr lvl="0"/>
            <a:r>
              <a:rPr lang="en-US" b="1" dirty="0">
                <a:ln w="1905"/>
                <a:solidFill>
                  <a:srgbClr val="0070C0"/>
                </a:solidFill>
                <a:effectLst>
                  <a:innerShdw blurRad="69850" dist="43180" dir="5400000">
                    <a:srgbClr val="000000">
                      <a:alpha val="65000"/>
                    </a:srgbClr>
                  </a:innerShdw>
                </a:effectLst>
                <a:latin typeface="+mj-lt"/>
                <a:ea typeface="+mj-ea"/>
                <a:cs typeface="+mj-cs"/>
              </a:rPr>
              <a:t>Java Card for smartcards</a:t>
            </a:r>
            <a:endParaRPr lang="ru-RU" b="1" dirty="0">
              <a:ln w="1905"/>
              <a:solidFill>
                <a:srgbClr val="0070C0"/>
              </a:solidFill>
              <a:effectLst>
                <a:innerShdw blurRad="69850" dist="43180" dir="5400000">
                  <a:srgbClr val="000000">
                    <a:alpha val="65000"/>
                  </a:srgbClr>
                </a:innerShdw>
              </a:effectLst>
              <a:latin typeface="+mj-lt"/>
              <a:ea typeface="+mj-ea"/>
              <a:cs typeface="+mj-cs"/>
            </a:endParaRPr>
          </a:p>
          <a:p>
            <a:pPr lvl="0"/>
            <a:r>
              <a:rPr lang="en-US" b="1" dirty="0">
                <a:ln w="1905"/>
                <a:solidFill>
                  <a:srgbClr val="0070C0"/>
                </a:solidFill>
                <a:effectLst>
                  <a:innerShdw blurRad="69850" dist="43180" dir="5400000">
                    <a:srgbClr val="000000">
                      <a:alpha val="65000"/>
                    </a:srgbClr>
                  </a:innerShdw>
                </a:effectLst>
                <a:latin typeface="+mj-lt"/>
                <a:ea typeface="+mj-ea"/>
                <a:cs typeface="+mj-cs"/>
              </a:rPr>
              <a:t>Java </a:t>
            </a:r>
            <a:r>
              <a:rPr lang="en-US" b="1" dirty="0" err="1">
                <a:ln w="1905"/>
                <a:solidFill>
                  <a:srgbClr val="0070C0"/>
                </a:solidFill>
                <a:effectLst>
                  <a:innerShdw blurRad="69850" dist="43180" dir="5400000">
                    <a:srgbClr val="000000">
                      <a:alpha val="65000"/>
                    </a:srgbClr>
                  </a:innerShdw>
                </a:effectLst>
                <a:latin typeface="+mj-lt"/>
                <a:ea typeface="+mj-ea"/>
                <a:cs typeface="+mj-cs"/>
              </a:rPr>
              <a:t>Stadard</a:t>
            </a:r>
            <a:r>
              <a:rPr lang="en-US" b="1" dirty="0">
                <a:ln w="1905"/>
                <a:solidFill>
                  <a:srgbClr val="0070C0"/>
                </a:solidFill>
                <a:effectLst>
                  <a:innerShdw blurRad="69850" dist="43180" dir="5400000">
                    <a:srgbClr val="000000">
                      <a:alpha val="65000"/>
                    </a:srgbClr>
                  </a:innerShdw>
                </a:effectLst>
                <a:latin typeface="+mj-lt"/>
                <a:ea typeface="+mj-ea"/>
                <a:cs typeface="+mj-cs"/>
              </a:rPr>
              <a:t> Edition</a:t>
            </a:r>
            <a:r>
              <a:rPr lang="ru-RU" b="1" dirty="0">
                <a:ln w="1905"/>
                <a:solidFill>
                  <a:srgbClr val="0070C0"/>
                </a:solidFill>
                <a:effectLst>
                  <a:innerShdw blurRad="69850" dist="43180" dir="5400000">
                    <a:srgbClr val="000000">
                      <a:alpha val="65000"/>
                    </a:srgbClr>
                  </a:innerShdw>
                </a:effectLst>
                <a:latin typeface="+mj-lt"/>
                <a:ea typeface="+mj-ea"/>
                <a:cs typeface="+mj-cs"/>
              </a:rPr>
              <a:t> (</a:t>
            </a:r>
            <a:r>
              <a:rPr lang="en-US" b="1" dirty="0">
                <a:ln w="1905"/>
                <a:solidFill>
                  <a:srgbClr val="0070C0"/>
                </a:solidFill>
                <a:effectLst>
                  <a:innerShdw blurRad="69850" dist="43180" dir="5400000">
                    <a:srgbClr val="000000">
                      <a:alpha val="65000"/>
                    </a:srgbClr>
                  </a:innerShdw>
                </a:effectLst>
                <a:latin typeface="+mj-lt"/>
                <a:ea typeface="+mj-ea"/>
                <a:cs typeface="+mj-cs"/>
              </a:rPr>
              <a:t>J</a:t>
            </a:r>
            <a:r>
              <a:rPr lang="ru-RU" b="1" dirty="0">
                <a:ln w="1905"/>
                <a:solidFill>
                  <a:srgbClr val="0070C0"/>
                </a:solidFill>
                <a:effectLst>
                  <a:innerShdw blurRad="69850" dist="43180" dir="5400000">
                    <a:srgbClr val="000000">
                      <a:alpha val="65000"/>
                    </a:srgbClr>
                  </a:innerShdw>
                </a:effectLst>
                <a:latin typeface="+mj-lt"/>
                <a:ea typeface="+mj-ea"/>
                <a:cs typeface="+mj-cs"/>
              </a:rPr>
              <a:t>2</a:t>
            </a:r>
            <a:r>
              <a:rPr lang="en-US" b="1" dirty="0">
                <a:ln w="1905"/>
                <a:solidFill>
                  <a:srgbClr val="0070C0"/>
                </a:solidFill>
                <a:effectLst>
                  <a:innerShdw blurRad="69850" dist="43180" dir="5400000">
                    <a:srgbClr val="000000">
                      <a:alpha val="65000"/>
                    </a:srgbClr>
                  </a:innerShdw>
                </a:effectLst>
                <a:latin typeface="+mj-lt"/>
                <a:ea typeface="+mj-ea"/>
                <a:cs typeface="+mj-cs"/>
              </a:rPr>
              <a:t>SE</a:t>
            </a:r>
            <a:r>
              <a:rPr lang="ru-RU" b="1" dirty="0">
                <a:ln w="1905"/>
                <a:solidFill>
                  <a:srgbClr val="0070C0"/>
                </a:solidFill>
                <a:effectLst>
                  <a:innerShdw blurRad="69850" dist="43180" dir="5400000">
                    <a:srgbClr val="000000">
                      <a:alpha val="65000"/>
                    </a:srgbClr>
                  </a:innerShdw>
                </a:effectLst>
                <a:latin typeface="+mj-lt"/>
                <a:ea typeface="+mj-ea"/>
                <a:cs typeface="+mj-cs"/>
              </a:rPr>
              <a:t>) </a:t>
            </a:r>
            <a:r>
              <a:rPr lang="ru-RU" dirty="0"/>
              <a:t>– используется для разработки самостоятельных приложений или апплетов, так называемая </a:t>
            </a:r>
            <a:r>
              <a:rPr lang="en-US" dirty="0"/>
              <a:t>Core Java</a:t>
            </a:r>
            <a:r>
              <a:rPr lang="ru-RU" dirty="0"/>
              <a:t>;</a:t>
            </a:r>
          </a:p>
          <a:p>
            <a:pPr lvl="0"/>
            <a:endParaRPr lang="ru-RU" dirty="0"/>
          </a:p>
          <a:p>
            <a:pPr lvl="0"/>
            <a:r>
              <a:rPr lang="en-US" b="1" dirty="0">
                <a:ln w="1905"/>
                <a:solidFill>
                  <a:srgbClr val="0070C0"/>
                </a:solidFill>
                <a:effectLst>
                  <a:innerShdw blurRad="69850" dist="43180" dir="5400000">
                    <a:srgbClr val="000000">
                      <a:alpha val="65000"/>
                    </a:srgbClr>
                  </a:innerShdw>
                </a:effectLst>
                <a:latin typeface="+mj-lt"/>
                <a:ea typeface="+mj-ea"/>
                <a:cs typeface="+mj-cs"/>
              </a:rPr>
              <a:t>Java Enterprise Edition</a:t>
            </a:r>
            <a:r>
              <a:rPr lang="ru-RU" b="1" dirty="0">
                <a:ln w="1905"/>
                <a:solidFill>
                  <a:srgbClr val="0070C0"/>
                </a:solidFill>
                <a:effectLst>
                  <a:innerShdw blurRad="69850" dist="43180" dir="5400000">
                    <a:srgbClr val="000000">
                      <a:alpha val="65000"/>
                    </a:srgbClr>
                  </a:innerShdw>
                </a:effectLst>
                <a:latin typeface="+mj-lt"/>
                <a:ea typeface="+mj-ea"/>
                <a:cs typeface="+mj-cs"/>
              </a:rPr>
              <a:t> (</a:t>
            </a:r>
            <a:r>
              <a:rPr lang="en-US" b="1" dirty="0">
                <a:ln w="1905"/>
                <a:solidFill>
                  <a:srgbClr val="0070C0"/>
                </a:solidFill>
                <a:effectLst>
                  <a:innerShdw blurRad="69850" dist="43180" dir="5400000">
                    <a:srgbClr val="000000">
                      <a:alpha val="65000"/>
                    </a:srgbClr>
                  </a:innerShdw>
                </a:effectLst>
                <a:latin typeface="+mj-lt"/>
                <a:ea typeface="+mj-ea"/>
                <a:cs typeface="+mj-cs"/>
              </a:rPr>
              <a:t>J</a:t>
            </a:r>
            <a:r>
              <a:rPr lang="ru-RU" b="1" dirty="0">
                <a:ln w="1905"/>
                <a:solidFill>
                  <a:srgbClr val="0070C0"/>
                </a:solidFill>
                <a:effectLst>
                  <a:innerShdw blurRad="69850" dist="43180" dir="5400000">
                    <a:srgbClr val="000000">
                      <a:alpha val="65000"/>
                    </a:srgbClr>
                  </a:innerShdw>
                </a:effectLst>
                <a:latin typeface="+mj-lt"/>
                <a:ea typeface="+mj-ea"/>
                <a:cs typeface="+mj-cs"/>
              </a:rPr>
              <a:t>2</a:t>
            </a:r>
            <a:r>
              <a:rPr lang="en-US" b="1" dirty="0">
                <a:ln w="1905"/>
                <a:solidFill>
                  <a:srgbClr val="0070C0"/>
                </a:solidFill>
                <a:effectLst>
                  <a:innerShdw blurRad="69850" dist="43180" dir="5400000">
                    <a:srgbClr val="000000">
                      <a:alpha val="65000"/>
                    </a:srgbClr>
                  </a:innerShdw>
                </a:effectLst>
                <a:latin typeface="+mj-lt"/>
                <a:ea typeface="+mj-ea"/>
                <a:cs typeface="+mj-cs"/>
              </a:rPr>
              <a:t>EE</a:t>
            </a:r>
            <a:r>
              <a:rPr lang="ru-RU" b="1" dirty="0">
                <a:ln w="1905"/>
                <a:solidFill>
                  <a:srgbClr val="0070C0"/>
                </a:solidFill>
                <a:effectLst>
                  <a:innerShdw blurRad="69850" dist="43180" dir="5400000">
                    <a:srgbClr val="000000">
                      <a:alpha val="65000"/>
                    </a:srgbClr>
                  </a:innerShdw>
                </a:effectLst>
                <a:latin typeface="+mj-lt"/>
                <a:ea typeface="+mj-ea"/>
                <a:cs typeface="+mj-cs"/>
              </a:rPr>
              <a:t>) </a:t>
            </a:r>
            <a:r>
              <a:rPr lang="ru-RU" dirty="0"/>
              <a:t>– используется для создания приложений на серверной стороне (в терминах приложений с клиент-серверной архитектурой), содержит пакеты для работы с </a:t>
            </a:r>
            <a:r>
              <a:rPr lang="en-US" dirty="0"/>
              <a:t>Java Servlets</a:t>
            </a:r>
            <a:r>
              <a:rPr lang="ru-RU" dirty="0"/>
              <a:t>, </a:t>
            </a:r>
            <a:r>
              <a:rPr lang="en-US" dirty="0"/>
              <a:t>Java Server Pages</a:t>
            </a:r>
            <a:r>
              <a:rPr lang="ru-RU" dirty="0"/>
              <a:t> (</a:t>
            </a:r>
            <a:r>
              <a:rPr lang="en-US" dirty="0"/>
              <a:t>JSP</a:t>
            </a:r>
            <a:r>
              <a:rPr lang="ru-RU" dirty="0"/>
              <a:t>), </a:t>
            </a:r>
            <a:r>
              <a:rPr lang="en-US" dirty="0"/>
              <a:t>JDBC</a:t>
            </a:r>
            <a:r>
              <a:rPr lang="ru-RU" dirty="0"/>
              <a:t> и </a:t>
            </a:r>
            <a:r>
              <a:rPr lang="ru-RU" dirty="0" err="1"/>
              <a:t>т.д</a:t>
            </a:r>
            <a:r>
              <a:rPr lang="ru-RU" dirty="0"/>
              <a:t>;</a:t>
            </a:r>
          </a:p>
          <a:p>
            <a:r>
              <a:rPr lang="en-US" b="1" dirty="0">
                <a:ln w="1905"/>
                <a:solidFill>
                  <a:srgbClr val="0070C0"/>
                </a:solidFill>
                <a:effectLst>
                  <a:innerShdw blurRad="69850" dist="43180" dir="5400000">
                    <a:srgbClr val="000000">
                      <a:alpha val="65000"/>
                    </a:srgbClr>
                  </a:innerShdw>
                </a:effectLst>
                <a:latin typeface="+mj-lt"/>
                <a:ea typeface="+mj-ea"/>
                <a:cs typeface="+mj-cs"/>
              </a:rPr>
              <a:t>Java Micro Edition</a:t>
            </a:r>
            <a:r>
              <a:rPr lang="ru-RU" b="1" dirty="0">
                <a:ln w="1905"/>
                <a:solidFill>
                  <a:srgbClr val="0070C0"/>
                </a:solidFill>
                <a:effectLst>
                  <a:innerShdw blurRad="69850" dist="43180" dir="5400000">
                    <a:srgbClr val="000000">
                      <a:alpha val="65000"/>
                    </a:srgbClr>
                  </a:innerShdw>
                </a:effectLst>
                <a:latin typeface="+mj-lt"/>
                <a:ea typeface="+mj-ea"/>
                <a:cs typeface="+mj-cs"/>
              </a:rPr>
              <a:t> (</a:t>
            </a:r>
            <a:r>
              <a:rPr lang="en-US" b="1" dirty="0">
                <a:ln w="1905"/>
                <a:solidFill>
                  <a:srgbClr val="0070C0"/>
                </a:solidFill>
                <a:effectLst>
                  <a:innerShdw blurRad="69850" dist="43180" dir="5400000">
                    <a:srgbClr val="000000">
                      <a:alpha val="65000"/>
                    </a:srgbClr>
                  </a:innerShdw>
                </a:effectLst>
                <a:latin typeface="+mj-lt"/>
                <a:ea typeface="+mj-ea"/>
                <a:cs typeface="+mj-cs"/>
              </a:rPr>
              <a:t>J</a:t>
            </a:r>
            <a:r>
              <a:rPr lang="ru-RU" b="1" dirty="0">
                <a:ln w="1905"/>
                <a:solidFill>
                  <a:srgbClr val="0070C0"/>
                </a:solidFill>
                <a:effectLst>
                  <a:innerShdw blurRad="69850" dist="43180" dir="5400000">
                    <a:srgbClr val="000000">
                      <a:alpha val="65000"/>
                    </a:srgbClr>
                  </a:innerShdw>
                </a:effectLst>
                <a:latin typeface="+mj-lt"/>
                <a:ea typeface="+mj-ea"/>
                <a:cs typeface="+mj-cs"/>
              </a:rPr>
              <a:t>2</a:t>
            </a:r>
            <a:r>
              <a:rPr lang="en-US" b="1" dirty="0">
                <a:ln w="1905"/>
                <a:solidFill>
                  <a:srgbClr val="0070C0"/>
                </a:solidFill>
                <a:effectLst>
                  <a:innerShdw blurRad="69850" dist="43180" dir="5400000">
                    <a:srgbClr val="000000">
                      <a:alpha val="65000"/>
                    </a:srgbClr>
                  </a:innerShdw>
                </a:effectLst>
                <a:latin typeface="+mj-lt"/>
                <a:ea typeface="+mj-ea"/>
                <a:cs typeface="+mj-cs"/>
              </a:rPr>
              <a:t>ME</a:t>
            </a:r>
            <a:r>
              <a:rPr lang="ru-RU" b="1" dirty="0">
                <a:ln w="1905"/>
                <a:solidFill>
                  <a:srgbClr val="0070C0"/>
                </a:solidFill>
                <a:effectLst>
                  <a:innerShdw blurRad="69850" dist="43180" dir="5400000">
                    <a:srgbClr val="000000">
                      <a:alpha val="65000"/>
                    </a:srgbClr>
                  </a:innerShdw>
                </a:effectLst>
                <a:latin typeface="+mj-lt"/>
                <a:ea typeface="+mj-ea"/>
                <a:cs typeface="+mj-cs"/>
              </a:rPr>
              <a:t>) </a:t>
            </a:r>
            <a:r>
              <a:rPr lang="ru-RU" dirty="0"/>
              <a:t>– используется для разработки самостоятельных приложений на мобильных устройствах.</a:t>
            </a:r>
            <a:r>
              <a:rPr lang="en-US" dirty="0"/>
              <a:t> </a:t>
            </a:r>
            <a:endParaRPr lang="ru-RU" dirty="0"/>
          </a:p>
          <a:p>
            <a:endParaRPr lang="en-US" dirty="0"/>
          </a:p>
          <a:p>
            <a:pPr lvl="0"/>
            <a:endParaRPr lang="ru-RU" dirty="0"/>
          </a:p>
          <a:p>
            <a:pPr lvl="0"/>
            <a:endParaRPr lang="ru-RU" dirty="0"/>
          </a:p>
          <a:p>
            <a:pPr lvl="0"/>
            <a:endParaRPr lang="ru-RU" dirty="0"/>
          </a:p>
          <a:p>
            <a:pPr marL="0" indent="0">
              <a:buNone/>
            </a:pPr>
            <a:endParaRPr lang="en-US" dirty="0"/>
          </a:p>
          <a:p>
            <a:pPr marL="0" indent="0">
              <a:buNone/>
            </a:pPr>
            <a:endParaRPr lang="ru-RU" dirty="0"/>
          </a:p>
          <a:p>
            <a:pPr marL="0" indent="0">
              <a:buNone/>
            </a:pPr>
            <a:endParaRPr lang="en-US" sz="3000" dirty="0"/>
          </a:p>
          <a:p>
            <a:endParaRPr lang="en-US" sz="3000" dirty="0"/>
          </a:p>
        </p:txBody>
      </p:sp>
      <p:sp>
        <p:nvSpPr>
          <p:cNvPr id="4" name="TextBox 3">
            <a:extLst>
              <a:ext uri="{FF2B5EF4-FFF2-40B4-BE49-F238E27FC236}">
                <a16:creationId xmlns:a16="http://schemas.microsoft.com/office/drawing/2014/main" id="{3D1E0F24-E357-B441-9CBC-4A5F45CE62D9}"/>
              </a:ext>
            </a:extLst>
          </p:cNvPr>
          <p:cNvSpPr txBox="1"/>
          <p:nvPr/>
        </p:nvSpPr>
        <p:spPr>
          <a:xfrm>
            <a:off x="2519916" y="4433777"/>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125946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127050" y="489098"/>
            <a:ext cx="7407349" cy="1458455"/>
          </a:xfrm>
        </p:spPr>
        <p:txBody>
          <a:bodyPr/>
          <a:lstStyle/>
          <a:p>
            <a:r>
              <a:rPr lang="ru-RU" b="1" dirty="0">
                <a:ln w="1905"/>
                <a:solidFill>
                  <a:srgbClr val="0070C0"/>
                </a:solidFill>
                <a:effectLst>
                  <a:innerShdw blurRad="69850" dist="43180" dir="5400000">
                    <a:srgbClr val="000000">
                      <a:alpha val="65000"/>
                    </a:srgbClr>
                  </a:innerShdw>
                </a:effectLst>
              </a:rPr>
              <a:t>Основные признаки языка</a:t>
            </a:r>
            <a:br>
              <a:rPr lang="en-US" b="1" dirty="0">
                <a:ln w="1905"/>
                <a:solidFill>
                  <a:srgbClr val="0070C0"/>
                </a:solidFill>
                <a:effectLst>
                  <a:innerShdw blurRad="69850" dist="43180" dir="5400000">
                    <a:srgbClr val="000000">
                      <a:alpha val="65000"/>
                    </a:srgbClr>
                  </a:innerShdw>
                </a:effectLst>
              </a:rPr>
            </a:br>
            <a:endParaRPr lang="en-US" b="1" dirty="0">
              <a:ln w="1905"/>
              <a:solidFill>
                <a:srgbClr val="0070C0"/>
              </a:solidFill>
              <a:effectLst>
                <a:innerShdw blurRad="69850" dist="43180" dir="5400000">
                  <a:srgbClr val="000000">
                    <a:alpha val="65000"/>
                  </a:srgbClr>
                </a:innerShdw>
              </a:effectLst>
            </a:endParaRPr>
          </a:p>
        </p:txBody>
      </p:sp>
      <p:sp>
        <p:nvSpPr>
          <p:cNvPr id="38915" name="Content Placeholder 2"/>
          <p:cNvSpPr>
            <a:spLocks noGrp="1"/>
          </p:cNvSpPr>
          <p:nvPr>
            <p:ph sz="half" idx="1"/>
          </p:nvPr>
        </p:nvSpPr>
        <p:spPr>
          <a:xfrm>
            <a:off x="609601" y="1180215"/>
            <a:ext cx="8289852" cy="5305646"/>
          </a:xfrm>
        </p:spPr>
        <p:txBody>
          <a:bodyPr>
            <a:noAutofit/>
          </a:bodyPr>
          <a:lstStyle/>
          <a:p>
            <a:pPr marL="0" indent="0">
              <a:buNone/>
            </a:pPr>
            <a:r>
              <a:rPr lang="en-US" dirty="0"/>
              <a:t>Java – </a:t>
            </a:r>
            <a:r>
              <a:rPr lang="ru-RU" dirty="0"/>
              <a:t>высокоуровневый</a:t>
            </a:r>
            <a:r>
              <a:rPr lang="en-US" dirty="0"/>
              <a:t>,</a:t>
            </a:r>
            <a:r>
              <a:rPr lang="ru-RU" dirty="0"/>
              <a:t> объектно-ориентированный язык общего назначения</a:t>
            </a:r>
          </a:p>
          <a:p>
            <a:pPr marL="514350" indent="-514350">
              <a:buFont typeface="+mj-lt"/>
              <a:buAutoNum type="arabicPeriod"/>
            </a:pPr>
            <a:r>
              <a:rPr lang="ru-RU" sz="2600" dirty="0"/>
              <a:t>Простой</a:t>
            </a:r>
            <a:r>
              <a:rPr lang="en-US" sz="2600" dirty="0"/>
              <a:t>,</a:t>
            </a:r>
            <a:r>
              <a:rPr lang="ru-RU" sz="2600" dirty="0"/>
              <a:t>объектно-ориентированный</a:t>
            </a:r>
            <a:endParaRPr lang="en-US" sz="2600" dirty="0"/>
          </a:p>
          <a:p>
            <a:pPr marL="514350" indent="-514350">
              <a:buFont typeface="+mj-lt"/>
              <a:buAutoNum type="arabicPeriod"/>
            </a:pPr>
            <a:r>
              <a:rPr lang="ru-RU" sz="2600" dirty="0"/>
              <a:t>Строгая типизация, встроенная модель безопасности (можно писать многопоточные приложения);</a:t>
            </a:r>
            <a:endParaRPr lang="en-US" sz="2600" dirty="0"/>
          </a:p>
          <a:p>
            <a:pPr marL="514350" indent="-514350" fontAlgn="auto">
              <a:buFont typeface="+mj-lt"/>
              <a:buAutoNum type="arabicPeriod"/>
            </a:pPr>
            <a:r>
              <a:rPr lang="ru-RU" sz="2600" dirty="0"/>
              <a:t>Архитектурно-нейтральный, </a:t>
            </a:r>
            <a:r>
              <a:rPr lang="ru-RU" sz="2600" dirty="0" err="1"/>
              <a:t>портируемость</a:t>
            </a:r>
            <a:r>
              <a:rPr lang="ru-RU" sz="2600" dirty="0"/>
              <a:t> приложения </a:t>
            </a:r>
          </a:p>
          <a:p>
            <a:pPr marL="514350" indent="-514350" fontAlgn="auto">
              <a:buFont typeface="+mj-lt"/>
              <a:buAutoNum type="arabicPeriod"/>
            </a:pPr>
            <a:r>
              <a:rPr lang="ru-RU" sz="2600" dirty="0"/>
              <a:t>Высокая производительность</a:t>
            </a:r>
          </a:p>
          <a:p>
            <a:pPr marL="514350" indent="-514350" fontAlgn="auto">
              <a:buFont typeface="+mj-lt"/>
              <a:buAutoNum type="arabicPeriod"/>
            </a:pPr>
            <a:r>
              <a:rPr lang="ru-RU" sz="2600" dirty="0"/>
              <a:t>Интерпретируемый и компилируемый одновременно</a:t>
            </a:r>
            <a:r>
              <a:rPr lang="en-US" sz="2600" dirty="0"/>
              <a:t>,</a:t>
            </a:r>
            <a:r>
              <a:rPr lang="ru-RU" sz="2600" dirty="0"/>
              <a:t> поддерживает </a:t>
            </a:r>
            <a:r>
              <a:rPr lang="ru-RU" sz="2600" dirty="0" err="1"/>
              <a:t>многопоточность</a:t>
            </a:r>
            <a:r>
              <a:rPr lang="en-US" sz="2600" dirty="0"/>
              <a:t>,</a:t>
            </a:r>
            <a:r>
              <a:rPr lang="ru-RU" sz="2600" dirty="0"/>
              <a:t> динамическая загрузка классов (по необходимости) </a:t>
            </a:r>
            <a:r>
              <a:rPr lang="en-US" sz="2600" dirty="0"/>
              <a:t> </a:t>
            </a:r>
          </a:p>
          <a:p>
            <a:endParaRPr lang="en-US" sz="3000" dirty="0"/>
          </a:p>
          <a:p>
            <a:endParaRPr lang="en-US" sz="3000" dirty="0"/>
          </a:p>
        </p:txBody>
      </p:sp>
      <p:sp>
        <p:nvSpPr>
          <p:cNvPr id="4" name="TextBox 3">
            <a:extLst>
              <a:ext uri="{FF2B5EF4-FFF2-40B4-BE49-F238E27FC236}">
                <a16:creationId xmlns:a16="http://schemas.microsoft.com/office/drawing/2014/main" id="{3D1E0F24-E357-B441-9CBC-4A5F45CE62D9}"/>
              </a:ext>
            </a:extLst>
          </p:cNvPr>
          <p:cNvSpPr txBox="1"/>
          <p:nvPr/>
        </p:nvSpPr>
        <p:spPr>
          <a:xfrm>
            <a:off x="2519916" y="4433777"/>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2366412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14670" y="731836"/>
            <a:ext cx="8119730" cy="1215717"/>
          </a:xfrm>
        </p:spPr>
        <p:txBody>
          <a:bodyPr/>
          <a:lstStyle/>
          <a:p>
            <a:r>
              <a:rPr lang="ru-RU" b="1" dirty="0">
                <a:ln w="1905"/>
                <a:solidFill>
                  <a:srgbClr val="0070C0"/>
                </a:solidFill>
                <a:effectLst>
                  <a:innerShdw blurRad="69850" dist="43180" dir="5400000">
                    <a:srgbClr val="000000">
                      <a:alpha val="65000"/>
                    </a:srgbClr>
                  </a:innerShdw>
                </a:effectLst>
              </a:rPr>
              <a:t>Особенности </a:t>
            </a:r>
            <a:r>
              <a:rPr lang="en-US" b="1" dirty="0">
                <a:ln w="1905"/>
                <a:solidFill>
                  <a:srgbClr val="0070C0"/>
                </a:solidFill>
                <a:effectLst>
                  <a:innerShdw blurRad="69850" dist="43180" dir="5400000">
                    <a:srgbClr val="000000">
                      <a:alpha val="65000"/>
                    </a:srgbClr>
                  </a:innerShdw>
                </a:effectLst>
              </a:rPr>
              <a:t>Java</a:t>
            </a:r>
            <a:br>
              <a:rPr lang="en-US" b="1" dirty="0">
                <a:ln w="1905"/>
                <a:solidFill>
                  <a:srgbClr val="0070C0"/>
                </a:solidFill>
                <a:effectLst>
                  <a:innerShdw blurRad="69850" dist="43180" dir="5400000">
                    <a:srgbClr val="000000">
                      <a:alpha val="65000"/>
                    </a:srgbClr>
                  </a:innerShdw>
                </a:effectLst>
              </a:rPr>
            </a:br>
            <a:endParaRPr lang="en-US" b="1" dirty="0">
              <a:ln w="1905"/>
              <a:solidFill>
                <a:srgbClr val="0070C0"/>
              </a:solidFill>
              <a:effectLst>
                <a:innerShdw blurRad="69850" dist="43180" dir="5400000">
                  <a:srgbClr val="000000">
                    <a:alpha val="65000"/>
                  </a:srgbClr>
                </a:innerShdw>
              </a:effectLst>
            </a:endParaRPr>
          </a:p>
        </p:txBody>
      </p:sp>
      <p:sp>
        <p:nvSpPr>
          <p:cNvPr id="38915" name="Content Placeholder 2"/>
          <p:cNvSpPr>
            <a:spLocks noGrp="1"/>
          </p:cNvSpPr>
          <p:nvPr>
            <p:ph sz="half" idx="1"/>
          </p:nvPr>
        </p:nvSpPr>
        <p:spPr>
          <a:xfrm>
            <a:off x="414670" y="1701209"/>
            <a:ext cx="8300484" cy="4774018"/>
          </a:xfrm>
        </p:spPr>
        <p:txBody>
          <a:bodyPr>
            <a:noAutofit/>
          </a:bodyPr>
          <a:lstStyle/>
          <a:p>
            <a:r>
              <a:rPr lang="ru-RU" dirty="0"/>
              <a:t>Основное преимущество языка </a:t>
            </a:r>
            <a:r>
              <a:rPr lang="en-US" dirty="0"/>
              <a:t>Java – </a:t>
            </a:r>
            <a:r>
              <a:rPr lang="ru-RU" dirty="0" err="1"/>
              <a:t>платформонезависимость</a:t>
            </a:r>
            <a:endParaRPr lang="ru-RU" dirty="0"/>
          </a:p>
          <a:p>
            <a:r>
              <a:rPr lang="ru-RU" dirty="0"/>
              <a:t>Слоган </a:t>
            </a:r>
            <a:r>
              <a:rPr lang="en-US" dirty="0"/>
              <a:t>Java</a:t>
            </a:r>
            <a:r>
              <a:rPr lang="ru-RU" dirty="0"/>
              <a:t>: </a:t>
            </a:r>
            <a:r>
              <a:rPr lang="en-US" dirty="0"/>
              <a:t>“write once, run anywhere” (WORA). </a:t>
            </a:r>
          </a:p>
          <a:p>
            <a:r>
              <a:rPr lang="ru-RU" dirty="0"/>
              <a:t>Программы написанные на </a:t>
            </a:r>
            <a:r>
              <a:rPr lang="en-US" dirty="0"/>
              <a:t>Java</a:t>
            </a:r>
            <a:r>
              <a:rPr lang="ru-RU" dirty="0"/>
              <a:t> написанные однажды, работают везде!</a:t>
            </a:r>
          </a:p>
          <a:p>
            <a:r>
              <a:rPr lang="ru-RU" dirty="0"/>
              <a:t>Эта независимость достигается посредством </a:t>
            </a:r>
            <a:r>
              <a:rPr lang="en-US" dirty="0"/>
              <a:t>Java Virtual Machine (JVM</a:t>
            </a:r>
            <a:r>
              <a:rPr lang="ru-RU" dirty="0"/>
              <a:t>)</a:t>
            </a:r>
            <a:r>
              <a:rPr lang="en-US" dirty="0"/>
              <a:t>. </a:t>
            </a:r>
            <a:endParaRPr lang="ru-RU" dirty="0"/>
          </a:p>
          <a:p>
            <a:r>
              <a:rPr lang="ru-RU" dirty="0"/>
              <a:t>Такие языки как </a:t>
            </a:r>
            <a:r>
              <a:rPr lang="en-US" dirty="0"/>
              <a:t>C/C++, </a:t>
            </a:r>
            <a:r>
              <a:rPr lang="ru-RU" dirty="0"/>
              <a:t> работают под </a:t>
            </a:r>
            <a:r>
              <a:rPr lang="en-US" dirty="0"/>
              <a:t>Windows, Mac, </a:t>
            </a:r>
            <a:r>
              <a:rPr lang="ru-RU" dirty="0"/>
              <a:t>и</a:t>
            </a:r>
            <a:r>
              <a:rPr lang="en-US" dirty="0"/>
              <a:t>Linux, </a:t>
            </a:r>
            <a:r>
              <a:rPr lang="ru-RU" dirty="0"/>
              <a:t>но исходники </a:t>
            </a:r>
            <a:r>
              <a:rPr lang="en-US" dirty="0"/>
              <a:t>C/C++ </a:t>
            </a:r>
            <a:r>
              <a:rPr lang="ru-RU" dirty="0"/>
              <a:t>нужно перекомпилировать для выполнения в соответствующей ОС</a:t>
            </a:r>
            <a:endParaRPr lang="en-US" dirty="0"/>
          </a:p>
          <a:p>
            <a:pPr marL="0" indent="0">
              <a:buNone/>
            </a:pPr>
            <a:endParaRPr lang="en-US" dirty="0"/>
          </a:p>
          <a:p>
            <a:pPr marL="0" indent="0">
              <a:buNone/>
            </a:pPr>
            <a:endParaRPr lang="ru-RU" dirty="0"/>
          </a:p>
          <a:p>
            <a:pPr marL="0" indent="0">
              <a:buNone/>
            </a:pPr>
            <a:endParaRPr lang="en-US" sz="3000" dirty="0"/>
          </a:p>
          <a:p>
            <a:endParaRPr lang="en-US" sz="3000" dirty="0"/>
          </a:p>
        </p:txBody>
      </p:sp>
      <p:sp>
        <p:nvSpPr>
          <p:cNvPr id="4" name="TextBox 3">
            <a:extLst>
              <a:ext uri="{FF2B5EF4-FFF2-40B4-BE49-F238E27FC236}">
                <a16:creationId xmlns:a16="http://schemas.microsoft.com/office/drawing/2014/main" id="{3D1E0F24-E357-B441-9CBC-4A5F45CE62D9}"/>
              </a:ext>
            </a:extLst>
          </p:cNvPr>
          <p:cNvSpPr txBox="1"/>
          <p:nvPr/>
        </p:nvSpPr>
        <p:spPr>
          <a:xfrm>
            <a:off x="2519916" y="4433777"/>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223648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14670" y="731836"/>
            <a:ext cx="8119730" cy="1215717"/>
          </a:xfrm>
        </p:spPr>
        <p:txBody>
          <a:bodyPr/>
          <a:lstStyle/>
          <a:p>
            <a:r>
              <a:rPr lang="ru-RU" b="1" dirty="0">
                <a:ln w="1905"/>
                <a:solidFill>
                  <a:srgbClr val="0070C0"/>
                </a:solidFill>
                <a:effectLst>
                  <a:innerShdw blurRad="69850" dist="43180" dir="5400000">
                    <a:srgbClr val="000000">
                      <a:alpha val="65000"/>
                    </a:srgbClr>
                  </a:innerShdw>
                </a:effectLst>
              </a:rPr>
              <a:t>Зачем нужна </a:t>
            </a:r>
            <a:r>
              <a:rPr lang="en-US" b="1" dirty="0">
                <a:ln w="1905"/>
                <a:solidFill>
                  <a:srgbClr val="0070C0"/>
                </a:solidFill>
                <a:effectLst>
                  <a:innerShdw blurRad="69850" dist="43180" dir="5400000">
                    <a:srgbClr val="000000">
                      <a:alpha val="65000"/>
                    </a:srgbClr>
                  </a:innerShdw>
                </a:effectLst>
              </a:rPr>
              <a:t>JVM</a:t>
            </a:r>
          </a:p>
        </p:txBody>
      </p:sp>
      <p:sp>
        <p:nvSpPr>
          <p:cNvPr id="38915" name="Content Placeholder 2"/>
          <p:cNvSpPr>
            <a:spLocks noGrp="1"/>
          </p:cNvSpPr>
          <p:nvPr>
            <p:ph sz="half" idx="1"/>
          </p:nvPr>
        </p:nvSpPr>
        <p:spPr>
          <a:xfrm>
            <a:off x="404038" y="1400682"/>
            <a:ext cx="8300484" cy="4774018"/>
          </a:xfrm>
        </p:spPr>
        <p:txBody>
          <a:bodyPr>
            <a:noAutofit/>
          </a:bodyPr>
          <a:lstStyle/>
          <a:p>
            <a:pPr marL="0" indent="0">
              <a:buNone/>
            </a:pPr>
            <a:endParaRPr lang="ru-RU" sz="2000" dirty="0"/>
          </a:p>
          <a:p>
            <a:pPr marL="0" indent="0">
              <a:buNone/>
            </a:pPr>
            <a:r>
              <a:rPr lang="en-US" sz="2000" b="1" dirty="0">
                <a:ln w="1905"/>
                <a:solidFill>
                  <a:srgbClr val="0070C0"/>
                </a:solidFill>
                <a:effectLst>
                  <a:innerShdw blurRad="69850" dist="43180" dir="5400000">
                    <a:srgbClr val="000000">
                      <a:alpha val="65000"/>
                    </a:srgbClr>
                  </a:innerShdw>
                </a:effectLst>
              </a:rPr>
              <a:t>Java Virtual Machine (JVM  )- </a:t>
            </a:r>
            <a:r>
              <a:rPr lang="ru-RU" sz="2000" b="1" dirty="0">
                <a:ln w="1905"/>
                <a:solidFill>
                  <a:srgbClr val="0070C0"/>
                </a:solidFill>
                <a:effectLst>
                  <a:innerShdw blurRad="69850" dist="43180" dir="5400000">
                    <a:srgbClr val="000000">
                      <a:alpha val="65000"/>
                    </a:srgbClr>
                  </a:innerShdw>
                </a:effectLst>
              </a:rPr>
              <a:t>Виртуальная машина </a:t>
            </a:r>
            <a:r>
              <a:rPr lang="en-US" sz="2000" b="1" dirty="0">
                <a:ln w="1905"/>
                <a:solidFill>
                  <a:srgbClr val="0070C0"/>
                </a:solidFill>
                <a:effectLst>
                  <a:innerShdw blurRad="69850" dist="43180" dir="5400000">
                    <a:srgbClr val="000000">
                      <a:alpha val="65000"/>
                    </a:srgbClr>
                  </a:innerShdw>
                </a:effectLst>
              </a:rPr>
              <a:t>Java</a:t>
            </a:r>
          </a:p>
          <a:p>
            <a:pPr marL="0" indent="0">
              <a:buNone/>
            </a:pPr>
            <a:r>
              <a:rPr lang="ru-RU" sz="2000" dirty="0"/>
              <a:t>Каждый исполняемый файл может выполняться только в </a:t>
            </a:r>
            <a:r>
              <a:rPr lang="ru-RU" sz="2000" dirty="0" err="1"/>
              <a:t>нативной</a:t>
            </a:r>
            <a:r>
              <a:rPr lang="ru-RU" sz="2000" dirty="0"/>
              <a:t> ОС , то есть той для которой он разработан </a:t>
            </a:r>
          </a:p>
          <a:p>
            <a:pPr marL="0" indent="0">
              <a:buNone/>
            </a:pPr>
            <a:r>
              <a:rPr lang="ru-RU" sz="2000" dirty="0"/>
              <a:t>Компилируемые для выполнения в одной ОС программы не могут выполняться в другой ОС </a:t>
            </a:r>
          </a:p>
          <a:p>
            <a:pPr marL="0" indent="0">
              <a:buNone/>
            </a:pPr>
            <a:r>
              <a:rPr lang="ru-RU" sz="2000" dirty="0"/>
              <a:t>Вместо этого они выполняются </a:t>
            </a:r>
            <a:r>
              <a:rPr lang="en-US" sz="2000" dirty="0"/>
              <a:t>JVM, </a:t>
            </a:r>
            <a:r>
              <a:rPr lang="ru-RU" sz="2000" dirty="0"/>
              <a:t>которая содержит отличия одной ОС от другой  и представляет идентичную среду для выполнения </a:t>
            </a:r>
            <a:r>
              <a:rPr lang="en-US" sz="2000" dirty="0"/>
              <a:t>java </a:t>
            </a:r>
            <a:r>
              <a:rPr lang="ru-RU" sz="2000" dirty="0"/>
              <a:t>программ</a:t>
            </a:r>
          </a:p>
          <a:p>
            <a:pPr marL="0" indent="0">
              <a:buNone/>
            </a:pPr>
            <a:r>
              <a:rPr lang="en-US" sz="2000" dirty="0"/>
              <a:t>JVM </a:t>
            </a:r>
            <a:r>
              <a:rPr lang="ru-RU" sz="2000" dirty="0"/>
              <a:t>это основная идея которая делает </a:t>
            </a:r>
            <a:r>
              <a:rPr lang="en-US" sz="2000" dirty="0"/>
              <a:t> Java</a:t>
            </a:r>
            <a:r>
              <a:rPr lang="ru-RU" sz="2000" dirty="0"/>
              <a:t> </a:t>
            </a:r>
            <a:r>
              <a:rPr lang="ru-RU" sz="2000" dirty="0" err="1"/>
              <a:t>платформонезависимым</a:t>
            </a:r>
            <a:r>
              <a:rPr lang="ru-RU" sz="2000" dirty="0"/>
              <a:t> языком</a:t>
            </a:r>
          </a:p>
          <a:p>
            <a:pPr marL="0" indent="0">
              <a:buNone/>
            </a:pPr>
            <a:r>
              <a:rPr lang="ru-RU" sz="2000" dirty="0"/>
              <a:t>Обратная сторона медали </a:t>
            </a:r>
            <a:r>
              <a:rPr lang="en-US" sz="2000" dirty="0"/>
              <a:t>JVM </a:t>
            </a:r>
            <a:r>
              <a:rPr lang="ru-RU" sz="2000" dirty="0"/>
              <a:t>это то,  что </a:t>
            </a:r>
            <a:r>
              <a:rPr lang="en-US" sz="2000" dirty="0"/>
              <a:t>Java </a:t>
            </a:r>
            <a:r>
              <a:rPr lang="ru-RU" sz="2000" dirty="0"/>
              <a:t>программы работают намного медленнее чем такие же на Си, но для большинства приложений это несущественное замедление</a:t>
            </a:r>
            <a:endParaRPr lang="en-US" sz="2000" dirty="0"/>
          </a:p>
          <a:p>
            <a:pPr marL="0" indent="0">
              <a:buNone/>
            </a:pPr>
            <a:endParaRPr lang="en-US" dirty="0"/>
          </a:p>
          <a:p>
            <a:pPr marL="0" indent="0">
              <a:buNone/>
            </a:pPr>
            <a:endParaRPr lang="ru-RU" dirty="0"/>
          </a:p>
          <a:p>
            <a:pPr marL="0" indent="0">
              <a:buNone/>
            </a:pPr>
            <a:endParaRPr lang="en-US" sz="3000" dirty="0"/>
          </a:p>
          <a:p>
            <a:endParaRPr lang="en-US" sz="3000" dirty="0"/>
          </a:p>
        </p:txBody>
      </p:sp>
      <p:sp>
        <p:nvSpPr>
          <p:cNvPr id="4" name="TextBox 3">
            <a:extLst>
              <a:ext uri="{FF2B5EF4-FFF2-40B4-BE49-F238E27FC236}">
                <a16:creationId xmlns:a16="http://schemas.microsoft.com/office/drawing/2014/main" id="{3D1E0F24-E357-B441-9CBC-4A5F45CE62D9}"/>
              </a:ext>
            </a:extLst>
          </p:cNvPr>
          <p:cNvSpPr txBox="1"/>
          <p:nvPr/>
        </p:nvSpPr>
        <p:spPr>
          <a:xfrm>
            <a:off x="2519916" y="4433777"/>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4078274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067F6D-1E56-C242-B08E-75B687F059A5}"/>
              </a:ext>
            </a:extLst>
          </p:cNvPr>
          <p:cNvSpPr>
            <a:spLocks noGrp="1"/>
          </p:cNvSpPr>
          <p:nvPr>
            <p:ph type="title"/>
          </p:nvPr>
        </p:nvSpPr>
        <p:spPr/>
        <p:txBody>
          <a:bodyPr/>
          <a:lstStyle/>
          <a:p>
            <a:r>
              <a:rPr lang="ru-RU" b="1" dirty="0">
                <a:ln w="1905"/>
                <a:solidFill>
                  <a:srgbClr val="0070C0"/>
                </a:solidFill>
                <a:effectLst>
                  <a:innerShdw blurRad="69850" dist="43180" dir="5400000">
                    <a:srgbClr val="000000">
                      <a:alpha val="65000"/>
                    </a:srgbClr>
                  </a:innerShdw>
                </a:effectLst>
              </a:rPr>
              <a:t>Роль </a:t>
            </a:r>
            <a:r>
              <a:rPr lang="en-US" b="1" dirty="0">
                <a:ln w="1905"/>
                <a:solidFill>
                  <a:srgbClr val="0070C0"/>
                </a:solidFill>
                <a:effectLst>
                  <a:innerShdw blurRad="69850" dist="43180" dir="5400000">
                    <a:srgbClr val="000000">
                      <a:alpha val="65000"/>
                    </a:srgbClr>
                  </a:innerShdw>
                </a:effectLst>
              </a:rPr>
              <a:t>JVM</a:t>
            </a:r>
            <a:endParaRPr lang="ru-RU" dirty="0"/>
          </a:p>
        </p:txBody>
      </p:sp>
      <p:pic>
        <p:nvPicPr>
          <p:cNvPr id="5" name="Объект 3">
            <a:extLst>
              <a:ext uri="{FF2B5EF4-FFF2-40B4-BE49-F238E27FC236}">
                <a16:creationId xmlns:a16="http://schemas.microsoft.com/office/drawing/2014/main" id="{9534DF19-46AD-AB47-B3AC-147421996E72}"/>
              </a:ext>
            </a:extLst>
          </p:cNvPr>
          <p:cNvPicPr>
            <a:picLocks noGrp="1"/>
          </p:cNvPicPr>
          <p:nvPr>
            <p:ph sz="half" idx="1"/>
          </p:nvPr>
        </p:nvPicPr>
        <p:blipFill>
          <a:blip r:embed="rId3"/>
          <a:stretch>
            <a:fillRect/>
          </a:stretch>
        </p:blipFill>
        <p:spPr>
          <a:xfrm>
            <a:off x="255181" y="2169042"/>
            <a:ext cx="4316819" cy="2211572"/>
          </a:xfrm>
          <a:prstGeom prst="rect">
            <a:avLst/>
          </a:prstGeom>
        </p:spPr>
      </p:pic>
      <p:pic>
        <p:nvPicPr>
          <p:cNvPr id="6" name="Объект 3">
            <a:extLst>
              <a:ext uri="{FF2B5EF4-FFF2-40B4-BE49-F238E27FC236}">
                <a16:creationId xmlns:a16="http://schemas.microsoft.com/office/drawing/2014/main" id="{6A4CFD32-0BC7-F34F-860E-0BE9ECBBB235}"/>
              </a:ext>
            </a:extLst>
          </p:cNvPr>
          <p:cNvPicPr>
            <a:picLocks noGrp="1" noChangeAspect="1"/>
          </p:cNvPicPr>
          <p:nvPr>
            <p:ph sz="half" idx="2"/>
          </p:nvPr>
        </p:nvPicPr>
        <p:blipFill>
          <a:blip r:embed="rId4"/>
          <a:stretch>
            <a:fillRect/>
          </a:stretch>
        </p:blipFill>
        <p:spPr>
          <a:xfrm>
            <a:off x="4808796" y="2962430"/>
            <a:ext cx="3915560" cy="2862298"/>
          </a:xfrm>
          <a:prstGeom prst="rect">
            <a:avLst/>
          </a:prstGeom>
        </p:spPr>
      </p:pic>
    </p:spTree>
    <p:extLst>
      <p:ext uri="{BB962C8B-B14F-4D97-AF65-F5344CB8AC3E}">
        <p14:creationId xmlns:p14="http://schemas.microsoft.com/office/powerpoint/2010/main" val="110661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CC11A1-3178-A540-996B-A01862068386}"/>
              </a:ext>
            </a:extLst>
          </p:cNvPr>
          <p:cNvSpPr>
            <a:spLocks noGrp="1"/>
          </p:cNvSpPr>
          <p:nvPr>
            <p:ph type="title"/>
          </p:nvPr>
        </p:nvSpPr>
        <p:spPr/>
        <p:txBody>
          <a:bodyPr/>
          <a:lstStyle/>
          <a:p>
            <a:r>
              <a:rPr lang="ru-RU" b="1" dirty="0">
                <a:ln w="1905"/>
                <a:solidFill>
                  <a:srgbClr val="0070C0"/>
                </a:solidFill>
                <a:effectLst>
                  <a:innerShdw blurRad="69850" dist="43180" dir="5400000">
                    <a:srgbClr val="000000">
                      <a:alpha val="65000"/>
                    </a:srgbClr>
                  </a:innerShdw>
                </a:effectLst>
              </a:rPr>
              <a:t>Компиляция и запуск проекта</a:t>
            </a:r>
            <a:r>
              <a:rPr lang="en-US" b="1" dirty="0">
                <a:ln w="1905"/>
                <a:solidFill>
                  <a:srgbClr val="0070C0"/>
                </a:solidFill>
                <a:effectLst>
                  <a:innerShdw blurRad="69850" dist="43180" dir="5400000">
                    <a:srgbClr val="000000">
                      <a:alpha val="65000"/>
                    </a:srgbClr>
                  </a:innerShdw>
                </a:effectLst>
              </a:rPr>
              <a:t> </a:t>
            </a:r>
            <a:r>
              <a:rPr lang="ru-RU" b="1" dirty="0">
                <a:ln w="1905"/>
                <a:solidFill>
                  <a:srgbClr val="0070C0"/>
                </a:solidFill>
                <a:effectLst>
                  <a:innerShdw blurRad="69850" dist="43180" dir="5400000">
                    <a:srgbClr val="000000">
                      <a:alpha val="65000"/>
                    </a:srgbClr>
                  </a:innerShdw>
                </a:effectLst>
              </a:rPr>
              <a:t>на </a:t>
            </a:r>
            <a:r>
              <a:rPr lang="en-US" b="1" dirty="0">
                <a:ln w="1905"/>
                <a:solidFill>
                  <a:srgbClr val="0070C0"/>
                </a:solidFill>
                <a:effectLst>
                  <a:innerShdw blurRad="69850" dist="43180" dir="5400000">
                    <a:srgbClr val="000000">
                      <a:alpha val="65000"/>
                    </a:srgbClr>
                  </a:innerShdw>
                </a:effectLst>
              </a:rPr>
              <a:t>Java</a:t>
            </a:r>
            <a:endParaRPr lang="ru-TR" b="1" dirty="0">
              <a:solidFill>
                <a:srgbClr val="0070C0"/>
              </a:solidFill>
            </a:endParaRPr>
          </a:p>
        </p:txBody>
      </p:sp>
      <p:pic>
        <p:nvPicPr>
          <p:cNvPr id="5" name="Объект 4">
            <a:extLst>
              <a:ext uri="{FF2B5EF4-FFF2-40B4-BE49-F238E27FC236}">
                <a16:creationId xmlns:a16="http://schemas.microsoft.com/office/drawing/2014/main" id="{BC60354F-7AEE-6E43-913D-2AD58CFCB0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893470"/>
            <a:ext cx="7886700" cy="2914147"/>
          </a:xfrm>
        </p:spPr>
      </p:pic>
    </p:spTree>
    <p:extLst>
      <p:ext uri="{BB962C8B-B14F-4D97-AF65-F5344CB8AC3E}">
        <p14:creationId xmlns:p14="http://schemas.microsoft.com/office/powerpoint/2010/main" val="2706247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0C6B32-5EA1-BF4E-8C93-C75A6A035BDC}"/>
              </a:ext>
            </a:extLst>
          </p:cNvPr>
          <p:cNvSpPr>
            <a:spLocks noGrp="1"/>
          </p:cNvSpPr>
          <p:nvPr>
            <p:ph type="title"/>
          </p:nvPr>
        </p:nvSpPr>
        <p:spPr>
          <a:xfrm>
            <a:off x="1892595" y="563527"/>
            <a:ext cx="6419288" cy="1702321"/>
          </a:xfrm>
        </p:spPr>
        <p:txBody>
          <a:bodyPr/>
          <a:lstStyle/>
          <a:p>
            <a:r>
              <a:rPr lang="en-US" dirty="0">
                <a:solidFill>
                  <a:schemeClr val="accent1">
                    <a:lumMod val="75000"/>
                  </a:schemeClr>
                </a:solidFill>
              </a:rPr>
              <a:t>Java Virtual Machine (JVM)</a:t>
            </a:r>
            <a:r>
              <a:rPr lang="ru-RU" dirty="0">
                <a:solidFill>
                  <a:schemeClr val="accent1">
                    <a:lumMod val="75000"/>
                  </a:schemeClr>
                </a:solidFill>
              </a:rPr>
              <a:t>:</a:t>
            </a:r>
            <a:br>
              <a:rPr lang="ru-RU" dirty="0">
                <a:solidFill>
                  <a:schemeClr val="accent1">
                    <a:lumMod val="75000"/>
                  </a:schemeClr>
                </a:solidFill>
              </a:rPr>
            </a:br>
            <a:endParaRPr lang="ru-RU" dirty="0">
              <a:solidFill>
                <a:schemeClr val="accent1">
                  <a:lumMod val="75000"/>
                </a:schemeClr>
              </a:solidFill>
            </a:endParaRPr>
          </a:p>
        </p:txBody>
      </p:sp>
      <p:sp>
        <p:nvSpPr>
          <p:cNvPr id="3" name="Объект 2">
            <a:extLst>
              <a:ext uri="{FF2B5EF4-FFF2-40B4-BE49-F238E27FC236}">
                <a16:creationId xmlns:a16="http://schemas.microsoft.com/office/drawing/2014/main" id="{E9A46CE1-836F-BD4B-BB79-D93C5D87D19C}"/>
              </a:ext>
            </a:extLst>
          </p:cNvPr>
          <p:cNvSpPr>
            <a:spLocks noGrp="1"/>
          </p:cNvSpPr>
          <p:nvPr>
            <p:ph idx="1"/>
          </p:nvPr>
        </p:nvSpPr>
        <p:spPr>
          <a:xfrm>
            <a:off x="372140" y="1307804"/>
            <a:ext cx="8314660" cy="4986669"/>
          </a:xfrm>
        </p:spPr>
        <p:txBody>
          <a:bodyPr/>
          <a:lstStyle/>
          <a:p>
            <a:pPr lvl="0"/>
            <a:r>
              <a:rPr lang="ru-RU" sz="2400" dirty="0"/>
              <a:t>Осуществляет поддержку конкретной аппаратной платформы.</a:t>
            </a:r>
          </a:p>
          <a:p>
            <a:pPr lvl="0"/>
            <a:r>
              <a:rPr lang="ru-RU" sz="2400" dirty="0"/>
              <a:t>Работает с аппаратно-независимым байт-кодом, полученным на этапе компиляции исходного кода в байт-код.</a:t>
            </a:r>
          </a:p>
          <a:p>
            <a:pPr lvl="0"/>
            <a:r>
              <a:rPr lang="ru-RU" sz="2400" dirty="0"/>
              <a:t>Байт-код может быть запущен на любом компьютере (</a:t>
            </a:r>
            <a:r>
              <a:rPr lang="en-US" sz="2400" dirty="0"/>
              <a:t>win</a:t>
            </a:r>
            <a:r>
              <a:rPr lang="ru-RU" sz="2400" dirty="0"/>
              <a:t>/</a:t>
            </a:r>
            <a:r>
              <a:rPr lang="en-US" sz="2400" dirty="0"/>
              <a:t>mac</a:t>
            </a:r>
            <a:r>
              <a:rPr lang="ru-RU" sz="2400" dirty="0"/>
              <a:t>/</a:t>
            </a:r>
            <a:r>
              <a:rPr lang="en-US" sz="2400" dirty="0" err="1"/>
              <a:t>unix</a:t>
            </a:r>
            <a:r>
              <a:rPr lang="ru-RU" sz="2400" dirty="0"/>
              <a:t>), на котором установлена </a:t>
            </a:r>
            <a:r>
              <a:rPr lang="en-US" sz="2400" dirty="0"/>
              <a:t>JVM</a:t>
            </a:r>
            <a:r>
              <a:rPr lang="ru-RU" sz="2400" dirty="0"/>
              <a:t>.</a:t>
            </a:r>
          </a:p>
          <a:p>
            <a:pPr lvl="0"/>
            <a:r>
              <a:rPr lang="ru-RU" sz="2400" dirty="0"/>
              <a:t>Программная реализация </a:t>
            </a:r>
            <a:r>
              <a:rPr lang="en-US" sz="2400" dirty="0"/>
              <a:t>JVM</a:t>
            </a:r>
            <a:r>
              <a:rPr lang="ru-RU" sz="2400" dirty="0"/>
              <a:t> содержится в составе </a:t>
            </a:r>
            <a:r>
              <a:rPr lang="en-US" sz="2400" dirty="0"/>
              <a:t>Java Runtime Environment</a:t>
            </a:r>
            <a:r>
              <a:rPr lang="ru-RU" sz="2400" dirty="0"/>
              <a:t> (</a:t>
            </a:r>
            <a:r>
              <a:rPr lang="en-US" sz="2400" dirty="0"/>
              <a:t>JRE</a:t>
            </a:r>
            <a:r>
              <a:rPr lang="ru-RU" sz="2400" dirty="0"/>
              <a:t>).</a:t>
            </a:r>
          </a:p>
          <a:p>
            <a:pPr lvl="0"/>
            <a:r>
              <a:rPr lang="en-US" sz="2400" dirty="0"/>
              <a:t>JRE</a:t>
            </a:r>
            <a:r>
              <a:rPr lang="ru-RU" sz="2400" dirty="0"/>
              <a:t> можно установить отдельно – а можно, в составе </a:t>
            </a:r>
            <a:r>
              <a:rPr lang="en-US" sz="2400" dirty="0"/>
              <a:t>Java Development Kit</a:t>
            </a:r>
            <a:r>
              <a:rPr lang="ru-RU" sz="2400" dirty="0"/>
              <a:t> (</a:t>
            </a:r>
            <a:r>
              <a:rPr lang="en-US" sz="2400" dirty="0"/>
              <a:t>JDK</a:t>
            </a:r>
            <a:r>
              <a:rPr lang="ru-RU" sz="2400" dirty="0"/>
              <a:t>).</a:t>
            </a:r>
          </a:p>
          <a:p>
            <a:pPr lvl="0"/>
            <a:r>
              <a:rPr lang="ru-RU" sz="2400" dirty="0"/>
              <a:t>(</a:t>
            </a:r>
            <a:r>
              <a:rPr lang="en-US" sz="2400" dirty="0"/>
              <a:t>http</a:t>
            </a:r>
            <a:r>
              <a:rPr lang="ru-RU" sz="2400" dirty="0"/>
              <a:t>://</a:t>
            </a:r>
            <a:r>
              <a:rPr lang="en-US" sz="2400" dirty="0"/>
              <a:t>www</a:t>
            </a:r>
            <a:r>
              <a:rPr lang="ru-RU" sz="2400" dirty="0"/>
              <a:t>.</a:t>
            </a:r>
            <a:r>
              <a:rPr lang="en-US" sz="2400" dirty="0"/>
              <a:t>oracle</a:t>
            </a:r>
            <a:r>
              <a:rPr lang="ru-RU" sz="2400" dirty="0"/>
              <a:t>.</a:t>
            </a:r>
            <a:r>
              <a:rPr lang="en-US" sz="2400" dirty="0"/>
              <a:t>com</a:t>
            </a:r>
            <a:r>
              <a:rPr lang="ru-RU" sz="2400" dirty="0"/>
              <a:t>/</a:t>
            </a:r>
            <a:r>
              <a:rPr lang="en-US" sz="2400" dirty="0" err="1"/>
              <a:t>technetwork</a:t>
            </a:r>
            <a:r>
              <a:rPr lang="ru-RU" sz="2400" dirty="0"/>
              <a:t>/</a:t>
            </a:r>
            <a:r>
              <a:rPr lang="en-US" sz="2400" dirty="0"/>
              <a:t>java</a:t>
            </a:r>
            <a:r>
              <a:rPr lang="ru-RU" sz="2400" dirty="0"/>
              <a:t>/</a:t>
            </a:r>
            <a:r>
              <a:rPr lang="en-US" sz="2400" dirty="0" err="1"/>
              <a:t>javase</a:t>
            </a:r>
            <a:r>
              <a:rPr lang="ru-RU" sz="2400" dirty="0"/>
              <a:t>/</a:t>
            </a:r>
            <a:r>
              <a:rPr lang="en-US" sz="2400" dirty="0"/>
              <a:t>downloads</a:t>
            </a:r>
            <a:r>
              <a:rPr lang="ru-RU" sz="2400" dirty="0"/>
              <a:t>/</a:t>
            </a:r>
            <a:r>
              <a:rPr lang="en-US" sz="2400" dirty="0"/>
              <a:t>index</a:t>
            </a:r>
            <a:r>
              <a:rPr lang="ru-RU" sz="2400" dirty="0"/>
              <a:t>.</a:t>
            </a:r>
            <a:r>
              <a:rPr lang="en-US" sz="2400" dirty="0"/>
              <a:t>html</a:t>
            </a:r>
            <a:r>
              <a:rPr lang="ru-RU" sz="2400" dirty="0"/>
              <a:t>).</a:t>
            </a:r>
          </a:p>
          <a:p>
            <a:endParaRPr lang="ru-RU" dirty="0"/>
          </a:p>
        </p:txBody>
      </p:sp>
    </p:spTree>
    <p:extLst>
      <p:ext uri="{BB962C8B-B14F-4D97-AF65-F5344CB8AC3E}">
        <p14:creationId xmlns:p14="http://schemas.microsoft.com/office/powerpoint/2010/main" val="2937848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BD5C1E-75B5-6D48-A191-15C4A7944222}"/>
              </a:ext>
            </a:extLst>
          </p:cNvPr>
          <p:cNvSpPr>
            <a:spLocks noGrp="1"/>
          </p:cNvSpPr>
          <p:nvPr>
            <p:ph type="title"/>
          </p:nvPr>
        </p:nvSpPr>
        <p:spPr>
          <a:xfrm>
            <a:off x="1935126" y="404037"/>
            <a:ext cx="6706366" cy="1936239"/>
          </a:xfrm>
        </p:spPr>
        <p:txBody>
          <a:bodyPr/>
          <a:lstStyle/>
          <a:p>
            <a:r>
              <a:rPr lang="ru-RU" b="1" dirty="0">
                <a:ln w="1905"/>
                <a:solidFill>
                  <a:srgbClr val="0070C0"/>
                </a:solidFill>
                <a:effectLst>
                  <a:innerShdw blurRad="69850" dist="43180" dir="5400000">
                    <a:srgbClr val="000000">
                      <a:alpha val="65000"/>
                    </a:srgbClr>
                  </a:innerShdw>
                </a:effectLst>
              </a:rPr>
              <a:t>Работа с памятью</a:t>
            </a:r>
          </a:p>
        </p:txBody>
      </p:sp>
      <p:sp>
        <p:nvSpPr>
          <p:cNvPr id="3" name="Объект 2">
            <a:extLst>
              <a:ext uri="{FF2B5EF4-FFF2-40B4-BE49-F238E27FC236}">
                <a16:creationId xmlns:a16="http://schemas.microsoft.com/office/drawing/2014/main" id="{6D7128C2-AAE6-A648-994A-CC823308BC82}"/>
              </a:ext>
            </a:extLst>
          </p:cNvPr>
          <p:cNvSpPr>
            <a:spLocks noGrp="1"/>
          </p:cNvSpPr>
          <p:nvPr>
            <p:ph idx="1"/>
          </p:nvPr>
        </p:nvSpPr>
        <p:spPr>
          <a:xfrm>
            <a:off x="502508" y="1244010"/>
            <a:ext cx="8184292" cy="5124892"/>
          </a:xfrm>
        </p:spPr>
        <p:txBody>
          <a:bodyPr/>
          <a:lstStyle/>
          <a:p>
            <a:pPr lvl="0"/>
            <a:r>
              <a:rPr lang="ru-RU" sz="2800" dirty="0"/>
              <a:t>Выделять память физически не требуется (нет работы с адресной арифметикой), также отсутствуют указатели.</a:t>
            </a:r>
          </a:p>
          <a:p>
            <a:pPr lvl="0"/>
            <a:r>
              <a:rPr lang="ru-RU" sz="2800" dirty="0"/>
              <a:t>Освобождение памяти происходит автоматически с помощью встроенного сборщика мусора.</a:t>
            </a:r>
          </a:p>
          <a:p>
            <a:pPr lvl="0"/>
            <a:r>
              <a:rPr lang="ru-RU" sz="2800" dirty="0"/>
              <a:t>Сборщик мусора (</a:t>
            </a:r>
            <a:r>
              <a:rPr lang="en-US" sz="2800" dirty="0"/>
              <a:t>garbage collector</a:t>
            </a:r>
            <a:r>
              <a:rPr lang="ru-RU" sz="2800" dirty="0"/>
              <a:t>) автоматически проверяет область памяти, где живут объекты </a:t>
            </a:r>
            <a:r>
              <a:rPr lang="en-US" sz="2800" dirty="0"/>
              <a:t>Java</a:t>
            </a:r>
            <a:r>
              <a:rPr lang="ru-RU" sz="2800" dirty="0"/>
              <a:t> – </a:t>
            </a:r>
            <a:r>
              <a:rPr lang="en-US" sz="2800" dirty="0"/>
              <a:t>Java Heap</a:t>
            </a:r>
            <a:r>
              <a:rPr lang="ru-RU" sz="2800" dirty="0"/>
              <a:t> (куча) – и уничтожает их, если они стали не нужны программе.</a:t>
            </a:r>
          </a:p>
          <a:p>
            <a:pPr lvl="0"/>
            <a:r>
              <a:rPr lang="ru-RU" sz="2800" dirty="0"/>
              <a:t>Алгоритм работы сборщика мусора зависит от конкретной платформы – а значит, конкретной </a:t>
            </a:r>
            <a:r>
              <a:rPr lang="en-US" sz="2800" dirty="0"/>
              <a:t>JVM</a:t>
            </a:r>
            <a:r>
              <a:rPr lang="ru-RU" sz="2800" dirty="0"/>
              <a:t>.</a:t>
            </a:r>
          </a:p>
          <a:p>
            <a:endParaRPr lang="ru-RU" dirty="0"/>
          </a:p>
        </p:txBody>
      </p:sp>
    </p:spTree>
    <p:extLst>
      <p:ext uri="{BB962C8B-B14F-4D97-AF65-F5344CB8AC3E}">
        <p14:creationId xmlns:p14="http://schemas.microsoft.com/office/powerpoint/2010/main" val="4113039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33F41C-C99B-D949-BF9A-21A626EBC8B3}"/>
              </a:ext>
            </a:extLst>
          </p:cNvPr>
          <p:cNvSpPr>
            <a:spLocks noGrp="1"/>
          </p:cNvSpPr>
          <p:nvPr>
            <p:ph type="title"/>
          </p:nvPr>
        </p:nvSpPr>
        <p:spPr/>
        <p:txBody>
          <a:bodyPr/>
          <a:lstStyle/>
          <a:p>
            <a:r>
              <a:rPr lang="ru-RU" b="1" dirty="0">
                <a:ln w="1905"/>
                <a:solidFill>
                  <a:srgbClr val="0070C0"/>
                </a:solidFill>
                <a:effectLst>
                  <a:innerShdw blurRad="69850" dist="43180" dir="5400000">
                    <a:srgbClr val="000000">
                      <a:alpha val="65000"/>
                    </a:srgbClr>
                  </a:innerShdw>
                </a:effectLst>
              </a:rPr>
              <a:t>Основные термины и инструментарий разработчика</a:t>
            </a:r>
            <a:br>
              <a:rPr lang="ru-RU" b="1" dirty="0">
                <a:ln w="1905"/>
                <a:solidFill>
                  <a:srgbClr val="0070C0"/>
                </a:solidFill>
                <a:effectLst>
                  <a:innerShdw blurRad="69850" dist="43180" dir="5400000">
                    <a:srgbClr val="000000">
                      <a:alpha val="65000"/>
                    </a:srgbClr>
                  </a:innerShdw>
                </a:effectLst>
              </a:rPr>
            </a:br>
            <a:endParaRPr lang="ru-RU" b="1" dirty="0">
              <a:ln w="1905"/>
              <a:solidFill>
                <a:srgbClr val="0070C0"/>
              </a:solidFill>
              <a:effectLst>
                <a:innerShdw blurRad="69850" dist="43180" dir="5400000">
                  <a:srgbClr val="000000">
                    <a:alpha val="65000"/>
                  </a:srgbClr>
                </a:innerShdw>
              </a:effectLst>
            </a:endParaRPr>
          </a:p>
        </p:txBody>
      </p:sp>
      <p:sp>
        <p:nvSpPr>
          <p:cNvPr id="3" name="Объект 2">
            <a:extLst>
              <a:ext uri="{FF2B5EF4-FFF2-40B4-BE49-F238E27FC236}">
                <a16:creationId xmlns:a16="http://schemas.microsoft.com/office/drawing/2014/main" id="{5161B867-B986-894E-B6D8-2D1552AE2522}"/>
              </a:ext>
            </a:extLst>
          </p:cNvPr>
          <p:cNvSpPr>
            <a:spLocks noGrp="1"/>
          </p:cNvSpPr>
          <p:nvPr>
            <p:ph idx="1"/>
          </p:nvPr>
        </p:nvSpPr>
        <p:spPr/>
        <p:txBody>
          <a:bodyPr/>
          <a:lstStyle/>
          <a:p>
            <a:pPr lvl="0"/>
            <a:r>
              <a:rPr lang="ru-RU" sz="2400" dirty="0"/>
              <a:t>Виртуальная машина </a:t>
            </a:r>
            <a:r>
              <a:rPr lang="en-US" sz="2400" dirty="0"/>
              <a:t>Java</a:t>
            </a:r>
            <a:r>
              <a:rPr lang="ru-RU" sz="2400" dirty="0"/>
              <a:t> (</a:t>
            </a:r>
            <a:r>
              <a:rPr lang="en-US" sz="2400" b="1" dirty="0"/>
              <a:t>Java Virtual Machine</a:t>
            </a:r>
            <a:r>
              <a:rPr lang="ru-RU" sz="2400" b="1" dirty="0"/>
              <a:t>, </a:t>
            </a:r>
            <a:r>
              <a:rPr lang="en-US" sz="2400" b="1" dirty="0"/>
              <a:t>JVM</a:t>
            </a:r>
            <a:r>
              <a:rPr lang="ru-RU" sz="2400" b="1" dirty="0"/>
              <a:t>) </a:t>
            </a:r>
            <a:r>
              <a:rPr lang="ru-RU" sz="2400" dirty="0"/>
              <a:t>гарантирует единообразие интерфейса с операционной системой.</a:t>
            </a:r>
          </a:p>
          <a:p>
            <a:pPr lvl="0"/>
            <a:r>
              <a:rPr lang="en-US" sz="2400" dirty="0" err="1"/>
              <a:t>Переносимость</a:t>
            </a:r>
            <a:r>
              <a:rPr lang="en-US" sz="2400" dirty="0"/>
              <a:t>: «Write once, run everywhere».</a:t>
            </a:r>
            <a:br>
              <a:rPr lang="en-US" sz="2400" dirty="0"/>
            </a:br>
            <a:r>
              <a:rPr lang="ru-RU" sz="2400" dirty="0"/>
              <a:t>Достигается исчерпывающей библиотекой классов </a:t>
            </a:r>
            <a:r>
              <a:rPr lang="en-US" sz="2400" b="1" dirty="0"/>
              <a:t>JDK</a:t>
            </a:r>
            <a:r>
              <a:rPr lang="ru-RU" sz="2400" b="1" dirty="0"/>
              <a:t> (</a:t>
            </a:r>
            <a:r>
              <a:rPr lang="en-US" sz="2400" b="1" dirty="0"/>
              <a:t>Java Development Kit</a:t>
            </a:r>
            <a:r>
              <a:rPr lang="ru-RU" sz="2400" b="1" dirty="0"/>
              <a:t>).</a:t>
            </a:r>
          </a:p>
          <a:p>
            <a:pPr lvl="0"/>
            <a:r>
              <a:rPr lang="en-US" sz="2400" b="1" dirty="0"/>
              <a:t>JRE</a:t>
            </a:r>
            <a:r>
              <a:rPr lang="ru-RU" sz="2400" b="1" dirty="0"/>
              <a:t> (</a:t>
            </a:r>
            <a:r>
              <a:rPr lang="en-US" sz="2400" b="1" dirty="0"/>
              <a:t>Java Runtime Environment</a:t>
            </a:r>
            <a:r>
              <a:rPr lang="ru-RU" sz="2400" dirty="0"/>
              <a:t>) – среда, позволяющая запустить программу, написанную на языке </a:t>
            </a:r>
            <a:r>
              <a:rPr lang="en-US" sz="2400" dirty="0"/>
              <a:t>Java</a:t>
            </a:r>
            <a:r>
              <a:rPr lang="ru-RU" sz="2400" dirty="0"/>
              <a:t>. </a:t>
            </a:r>
          </a:p>
          <a:p>
            <a:endParaRPr lang="ru-RU" dirty="0"/>
          </a:p>
        </p:txBody>
      </p:sp>
    </p:spTree>
    <p:extLst>
      <p:ext uri="{BB962C8B-B14F-4D97-AF65-F5344CB8AC3E}">
        <p14:creationId xmlns:p14="http://schemas.microsoft.com/office/powerpoint/2010/main" val="903235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1F86C0-2824-2448-AC0C-631F76E2975D}"/>
              </a:ext>
            </a:extLst>
          </p:cNvPr>
          <p:cNvSpPr>
            <a:spLocks noGrp="1"/>
          </p:cNvSpPr>
          <p:nvPr>
            <p:ph type="title"/>
          </p:nvPr>
        </p:nvSpPr>
        <p:spPr>
          <a:xfrm>
            <a:off x="1105786" y="616688"/>
            <a:ext cx="7535706" cy="1723588"/>
          </a:xfrm>
        </p:spPr>
        <p:txBody>
          <a:bodyPr/>
          <a:lstStyle/>
          <a:p>
            <a:r>
              <a:rPr lang="ru-RU" b="1" dirty="0">
                <a:ln w="1905"/>
                <a:solidFill>
                  <a:srgbClr val="0070C0"/>
                </a:solidFill>
                <a:effectLst>
                  <a:innerShdw blurRad="69850" dist="43180" dir="5400000">
                    <a:srgbClr val="000000">
                      <a:alpha val="65000"/>
                    </a:srgbClr>
                  </a:innerShdw>
                </a:effectLst>
              </a:rPr>
              <a:t>Основные термины и инструментарий разработчика</a:t>
            </a:r>
          </a:p>
        </p:txBody>
      </p:sp>
      <p:sp>
        <p:nvSpPr>
          <p:cNvPr id="3" name="Объект 2">
            <a:extLst>
              <a:ext uri="{FF2B5EF4-FFF2-40B4-BE49-F238E27FC236}">
                <a16:creationId xmlns:a16="http://schemas.microsoft.com/office/drawing/2014/main" id="{1C845D99-4556-5D4C-B193-A9E35B53FA41}"/>
              </a:ext>
            </a:extLst>
          </p:cNvPr>
          <p:cNvSpPr>
            <a:spLocks noGrp="1"/>
          </p:cNvSpPr>
          <p:nvPr>
            <p:ph idx="1"/>
          </p:nvPr>
        </p:nvSpPr>
        <p:spPr>
          <a:xfrm>
            <a:off x="411892" y="1998921"/>
            <a:ext cx="8070112" cy="3893326"/>
          </a:xfrm>
        </p:spPr>
        <p:txBody>
          <a:bodyPr/>
          <a:lstStyle/>
          <a:p>
            <a:r>
              <a:rPr lang="en-US" dirty="0"/>
              <a:t> </a:t>
            </a:r>
            <a:r>
              <a:rPr lang="en-US" sz="2800" b="1" dirty="0"/>
              <a:t>Java Runtime Environment (JRE) </a:t>
            </a:r>
            <a:r>
              <a:rPr lang="ru-RU" sz="2800" b="1" dirty="0"/>
              <a:t>для выполнения </a:t>
            </a:r>
            <a:r>
              <a:rPr lang="en-US" sz="2800" dirty="0"/>
              <a:t>Java </a:t>
            </a:r>
            <a:r>
              <a:rPr lang="ru-RU" sz="2800" dirty="0"/>
              <a:t>программ </a:t>
            </a:r>
            <a:r>
              <a:rPr lang="en-US" sz="2800" dirty="0"/>
              <a:t>and is intended for end users.  JRE </a:t>
            </a:r>
            <a:r>
              <a:rPr lang="ru-RU" sz="2800" dirty="0"/>
              <a:t>содержит </a:t>
            </a:r>
            <a:r>
              <a:rPr lang="en-US" sz="2800" dirty="0"/>
              <a:t>JVM </a:t>
            </a:r>
            <a:r>
              <a:rPr lang="ru-RU" sz="2800" dirty="0"/>
              <a:t>библиотеки времени исполнения (</a:t>
            </a:r>
            <a:r>
              <a:rPr lang="en-US" sz="2800" dirty="0"/>
              <a:t>runtime libraries</a:t>
            </a:r>
            <a:r>
              <a:rPr lang="ru-RU" sz="2800" dirty="0"/>
              <a:t>)</a:t>
            </a:r>
            <a:r>
              <a:rPr lang="en-US" sz="2800" dirty="0"/>
              <a:t>. </a:t>
            </a:r>
            <a:r>
              <a:rPr lang="ru-RU" sz="2800" dirty="0"/>
              <a:t> Вы можете использовать </a:t>
            </a:r>
            <a:r>
              <a:rPr lang="en-US" sz="2800" dirty="0"/>
              <a:t>JRE</a:t>
            </a:r>
            <a:r>
              <a:rPr lang="ru-RU" sz="2800" dirty="0"/>
              <a:t>, когда вам не нужно компилировать исходники на </a:t>
            </a:r>
            <a:r>
              <a:rPr lang="en-US" sz="2800" dirty="0"/>
              <a:t>Java. </a:t>
            </a:r>
          </a:p>
          <a:p>
            <a:r>
              <a:rPr lang="en-US" sz="2800" b="1" dirty="0"/>
              <a:t>Java Development Kit (JDK) </a:t>
            </a:r>
            <a:r>
              <a:rPr lang="ru-RU" sz="2800" dirty="0"/>
              <a:t>это ПО для</a:t>
            </a:r>
            <a:r>
              <a:rPr lang="ru-RU" sz="2800" b="1" dirty="0"/>
              <a:t> </a:t>
            </a:r>
            <a:r>
              <a:rPr lang="ru-RU" sz="2800" dirty="0"/>
              <a:t>разработчиков </a:t>
            </a:r>
            <a:r>
              <a:rPr lang="en-US" sz="2800" dirty="0"/>
              <a:t>Java</a:t>
            </a:r>
            <a:r>
              <a:rPr lang="ru-RU" sz="2800" dirty="0"/>
              <a:t>, чтобы компилировать, отлаживать и документировать код на </a:t>
            </a:r>
            <a:r>
              <a:rPr lang="en-US" sz="2800" dirty="0"/>
              <a:t>Java</a:t>
            </a:r>
          </a:p>
          <a:p>
            <a:endParaRPr lang="ru-RU" dirty="0"/>
          </a:p>
        </p:txBody>
      </p:sp>
    </p:spTree>
    <p:extLst>
      <p:ext uri="{BB962C8B-B14F-4D97-AF65-F5344CB8AC3E}">
        <p14:creationId xmlns:p14="http://schemas.microsoft.com/office/powerpoint/2010/main" val="324938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F9E807E-51E4-6D4B-9763-74DE23207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88" y="256663"/>
            <a:ext cx="7416824" cy="6115095"/>
          </a:xfrm>
          <a:prstGeom prst="rect">
            <a:avLst/>
          </a:prstGeom>
        </p:spPr>
      </p:pic>
      <p:sp>
        <p:nvSpPr>
          <p:cNvPr id="3" name="TextBox 2">
            <a:extLst>
              <a:ext uri="{FF2B5EF4-FFF2-40B4-BE49-F238E27FC236}">
                <a16:creationId xmlns:a16="http://schemas.microsoft.com/office/drawing/2014/main" id="{55411CDE-A5FD-C04B-B580-890E7BC42E24}"/>
              </a:ext>
            </a:extLst>
          </p:cNvPr>
          <p:cNvSpPr txBox="1"/>
          <p:nvPr/>
        </p:nvSpPr>
        <p:spPr>
          <a:xfrm>
            <a:off x="1331640" y="273043"/>
            <a:ext cx="7632848" cy="1077218"/>
          </a:xfrm>
          <a:prstGeom prst="rect">
            <a:avLst/>
          </a:prstGeom>
          <a:noFill/>
        </p:spPr>
        <p:txBody>
          <a:bodyPr wrap="square" rtlCol="0">
            <a:spAutoFit/>
          </a:bodyPr>
          <a:lstStyle/>
          <a:p>
            <a:r>
              <a:rPr lang="ru-TR" sz="3200" b="1" dirty="0">
                <a:solidFill>
                  <a:schemeClr val="bg1"/>
                </a:solidFill>
              </a:rPr>
              <a:t>Введение в алгоритмы и структуры данных реального времени</a:t>
            </a:r>
          </a:p>
        </p:txBody>
      </p:sp>
      <p:sp>
        <p:nvSpPr>
          <p:cNvPr id="5" name="TextBox 4">
            <a:extLst>
              <a:ext uri="{FF2B5EF4-FFF2-40B4-BE49-F238E27FC236}">
                <a16:creationId xmlns:a16="http://schemas.microsoft.com/office/drawing/2014/main" id="{8D348631-76AE-3740-9DBD-204B04C7B124}"/>
              </a:ext>
            </a:extLst>
          </p:cNvPr>
          <p:cNvSpPr txBox="1"/>
          <p:nvPr/>
        </p:nvSpPr>
        <p:spPr>
          <a:xfrm>
            <a:off x="1043608" y="4653136"/>
            <a:ext cx="7416824" cy="1477328"/>
          </a:xfrm>
          <a:prstGeom prst="rect">
            <a:avLst/>
          </a:prstGeom>
          <a:noFill/>
        </p:spPr>
        <p:txBody>
          <a:bodyPr wrap="square">
            <a:spAutoFit/>
          </a:bodyPr>
          <a:lstStyle/>
          <a:p>
            <a:pPr algn="l"/>
            <a:r>
              <a:rPr lang="ru-RU" b="0" i="0" dirty="0">
                <a:solidFill>
                  <a:srgbClr val="333333"/>
                </a:solidFill>
                <a:effectLst/>
                <a:latin typeface="Palatino" pitchFamily="2" charset="0"/>
              </a:rPr>
              <a:t> </a:t>
            </a:r>
            <a:r>
              <a:rPr lang="ru-RU" b="0" i="0" dirty="0">
                <a:solidFill>
                  <a:schemeClr val="bg1"/>
                </a:solidFill>
                <a:effectLst/>
                <a:latin typeface="Palatino" pitchFamily="2" charset="0"/>
              </a:rPr>
              <a:t>В течение последних 30 лет производительность компьютеров определялась законом Мура; отныне им будет управлять Закон Амдала. </a:t>
            </a:r>
          </a:p>
          <a:p>
            <a:pPr algn="l"/>
            <a:r>
              <a:rPr lang="ru-RU" b="0" i="0" dirty="0">
                <a:solidFill>
                  <a:schemeClr val="bg1"/>
                </a:solidFill>
                <a:effectLst/>
                <a:latin typeface="Palatino" pitchFamily="2" charset="0"/>
              </a:rPr>
              <a:t>Написание кода, эффективно использующего несколько процессоров, может быть очень сложной задачей. </a:t>
            </a:r>
            <a:r>
              <a:rPr lang="en" b="1" i="1" dirty="0">
                <a:solidFill>
                  <a:schemeClr val="bg1"/>
                </a:solidFill>
                <a:effectLst/>
                <a:latin typeface="Palatino" pitchFamily="2" charset="0"/>
              </a:rPr>
              <a:t>J</a:t>
            </a:r>
            <a:endParaRPr lang="ru-TR" dirty="0">
              <a:solidFill>
                <a:schemeClr val="bg1"/>
              </a:solidFill>
            </a:endParaRPr>
          </a:p>
        </p:txBody>
      </p:sp>
    </p:spTree>
    <p:extLst>
      <p:ext uri="{BB962C8B-B14F-4D97-AF65-F5344CB8AC3E}">
        <p14:creationId xmlns:p14="http://schemas.microsoft.com/office/powerpoint/2010/main" val="4111750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DCFB10-3DBB-BA4A-BBE6-B33D61EF36DA}"/>
              </a:ext>
            </a:extLst>
          </p:cNvPr>
          <p:cNvSpPr>
            <a:spLocks noGrp="1"/>
          </p:cNvSpPr>
          <p:nvPr>
            <p:ph type="title"/>
          </p:nvPr>
        </p:nvSpPr>
        <p:spPr>
          <a:xfrm>
            <a:off x="117566" y="796833"/>
            <a:ext cx="8523925" cy="1543443"/>
          </a:xfrm>
        </p:spPr>
        <p:txBody>
          <a:bodyPr/>
          <a:lstStyle/>
          <a:p>
            <a:r>
              <a:rPr lang="ru-RU" b="1" dirty="0">
                <a:ln w="1905"/>
                <a:solidFill>
                  <a:srgbClr val="0070C0"/>
                </a:solidFill>
                <a:effectLst>
                  <a:innerShdw blurRad="69850" dist="43180" dir="5400000">
                    <a:srgbClr val="000000">
                      <a:alpha val="65000"/>
                    </a:srgbClr>
                  </a:innerShdw>
                </a:effectLst>
              </a:rPr>
              <a:t>Популярные интегрированные среды разработки (</a:t>
            </a:r>
            <a:r>
              <a:rPr lang="en-US" b="1" dirty="0">
                <a:ln w="1905"/>
                <a:solidFill>
                  <a:srgbClr val="0070C0"/>
                </a:solidFill>
                <a:effectLst>
                  <a:innerShdw blurRad="69850" dist="43180" dir="5400000">
                    <a:srgbClr val="000000">
                      <a:alpha val="65000"/>
                    </a:srgbClr>
                  </a:innerShdw>
                </a:effectLst>
              </a:rPr>
              <a:t>IDE</a:t>
            </a:r>
            <a:r>
              <a:rPr lang="ru-RU" b="1" dirty="0">
                <a:ln w="1905"/>
                <a:solidFill>
                  <a:srgbClr val="0070C0"/>
                </a:solidFill>
                <a:effectLst>
                  <a:innerShdw blurRad="69850" dist="43180" dir="5400000">
                    <a:srgbClr val="000000">
                      <a:alpha val="65000"/>
                    </a:srgbClr>
                  </a:innerShdw>
                </a:effectLst>
              </a:rPr>
              <a:t>) для </a:t>
            </a:r>
            <a:r>
              <a:rPr lang="en-US" b="1" dirty="0">
                <a:ln w="1905"/>
                <a:solidFill>
                  <a:srgbClr val="0070C0"/>
                </a:solidFill>
                <a:effectLst>
                  <a:innerShdw blurRad="69850" dist="43180" dir="5400000">
                    <a:srgbClr val="000000">
                      <a:alpha val="65000"/>
                    </a:srgbClr>
                  </a:innerShdw>
                </a:effectLst>
              </a:rPr>
              <a:t>Java</a:t>
            </a:r>
            <a:endParaRPr lang="ru-RU" b="1" dirty="0">
              <a:ln w="1905"/>
              <a:solidFill>
                <a:srgbClr val="0070C0"/>
              </a:solidFill>
              <a:effectLst>
                <a:innerShdw blurRad="69850" dist="43180" dir="5400000">
                  <a:srgbClr val="000000">
                    <a:alpha val="65000"/>
                  </a:srgbClr>
                </a:innerShdw>
              </a:effectLst>
            </a:endParaRPr>
          </a:p>
        </p:txBody>
      </p:sp>
      <p:sp>
        <p:nvSpPr>
          <p:cNvPr id="3" name="Объект 2">
            <a:extLst>
              <a:ext uri="{FF2B5EF4-FFF2-40B4-BE49-F238E27FC236}">
                <a16:creationId xmlns:a16="http://schemas.microsoft.com/office/drawing/2014/main" id="{CB966677-26B1-9745-881B-2FC3A2F6D0E5}"/>
              </a:ext>
            </a:extLst>
          </p:cNvPr>
          <p:cNvSpPr>
            <a:spLocks noGrp="1"/>
          </p:cNvSpPr>
          <p:nvPr>
            <p:ph idx="1"/>
          </p:nvPr>
        </p:nvSpPr>
        <p:spPr>
          <a:xfrm>
            <a:off x="313510" y="2103120"/>
            <a:ext cx="8712924" cy="4245429"/>
          </a:xfrm>
        </p:spPr>
        <p:txBody>
          <a:bodyPr/>
          <a:lstStyle/>
          <a:p>
            <a:r>
              <a:rPr lang="en-US" sz="2800" dirty="0"/>
              <a:t>IntelliJ IDEA (</a:t>
            </a:r>
            <a:r>
              <a:rPr lang="en-US" sz="2800" u="sng" dirty="0">
                <a:hlinkClick r:id="rId3"/>
              </a:rPr>
              <a:t>www.jetbrains.com/idea/</a:t>
            </a:r>
            <a:r>
              <a:rPr lang="en-US" sz="2800" u="sng" dirty="0"/>
              <a:t>)</a:t>
            </a:r>
            <a:endParaRPr lang="ru-RU" sz="2800" u="sng" dirty="0"/>
          </a:p>
          <a:p>
            <a:pPr lvl="0"/>
            <a:r>
              <a:rPr lang="en-US" sz="2800" dirty="0"/>
              <a:t>NetBeans (</a:t>
            </a:r>
            <a:r>
              <a:rPr lang="en-US" sz="2800" u="sng" dirty="0">
                <a:hlinkClick r:id="rId4"/>
              </a:rPr>
              <a:t>www.</a:t>
            </a:r>
            <a:r>
              <a:rPr lang="en-US" sz="2800" b="1" u="sng" dirty="0">
                <a:hlinkClick r:id="rId4"/>
              </a:rPr>
              <a:t>netbeans</a:t>
            </a:r>
            <a:r>
              <a:rPr lang="en-US" sz="2800" u="sng" dirty="0">
                <a:hlinkClick r:id="rId4"/>
              </a:rPr>
              <a:t>.org</a:t>
            </a:r>
            <a:r>
              <a:rPr lang="en-US" sz="2800" dirty="0"/>
              <a:t>);</a:t>
            </a:r>
            <a:endParaRPr lang="ru-RU" sz="2800" dirty="0"/>
          </a:p>
          <a:p>
            <a:pPr lvl="0"/>
            <a:r>
              <a:rPr lang="en-US" sz="2800" dirty="0"/>
              <a:t>Eclipse (</a:t>
            </a:r>
            <a:r>
              <a:rPr lang="en-US" sz="2800" u="sng" dirty="0">
                <a:hlinkClick r:id="rId5"/>
              </a:rPr>
              <a:t>www.</a:t>
            </a:r>
            <a:r>
              <a:rPr lang="en-US" sz="2800" b="1" u="sng" dirty="0">
                <a:hlinkClick r:id="rId5"/>
              </a:rPr>
              <a:t>eclipse</a:t>
            </a:r>
            <a:r>
              <a:rPr lang="en-US" sz="2800" u="sng" dirty="0">
                <a:hlinkClick r:id="rId5"/>
              </a:rPr>
              <a:t>.org</a:t>
            </a:r>
            <a:r>
              <a:rPr lang="en-US" sz="2800" dirty="0"/>
              <a:t>);</a:t>
            </a:r>
          </a:p>
          <a:p>
            <a:pPr marL="0" lvl="0" indent="0">
              <a:buNone/>
            </a:pPr>
            <a:r>
              <a:rPr lang="ru-RU" sz="2800" u="sng" dirty="0"/>
              <a:t>Также текстовые редакторы</a:t>
            </a:r>
            <a:endParaRPr lang="ru-RU" sz="2800" dirty="0"/>
          </a:p>
          <a:p>
            <a:r>
              <a:rPr lang="en-US" sz="2800" dirty="0"/>
              <a:t>Notepad++: https://notepad-</a:t>
            </a:r>
            <a:r>
              <a:rPr lang="en-US" sz="2800" dirty="0" err="1"/>
              <a:t>plusplus.org</a:t>
            </a:r>
            <a:r>
              <a:rPr lang="en-US" sz="2800" dirty="0"/>
              <a:t>/download/v7.5.8.html </a:t>
            </a:r>
          </a:p>
          <a:p>
            <a:r>
              <a:rPr lang="en-US" sz="2800" dirty="0" err="1"/>
              <a:t>Textpad</a:t>
            </a:r>
            <a:r>
              <a:rPr lang="en-US" sz="2800" dirty="0"/>
              <a:t> (</a:t>
            </a:r>
            <a:r>
              <a:rPr lang="en-US" sz="2800" dirty="0">
                <a:hlinkClick r:id="rId6"/>
              </a:rPr>
              <a:t>https://www.textpad.com/</a:t>
            </a:r>
            <a:r>
              <a:rPr lang="en-US" sz="2800" dirty="0"/>
              <a:t>)</a:t>
            </a:r>
            <a:r>
              <a:rPr lang="ru-RU" sz="2800" dirty="0"/>
              <a:t> для </a:t>
            </a:r>
            <a:r>
              <a:rPr lang="en-US" sz="2800" dirty="0"/>
              <a:t>Windows </a:t>
            </a:r>
            <a:endParaRPr lang="ru-RU" sz="2800" dirty="0"/>
          </a:p>
          <a:p>
            <a:r>
              <a:rPr lang="en-US" sz="2800" dirty="0"/>
              <a:t>Sublime Text (</a:t>
            </a:r>
            <a:r>
              <a:rPr lang="en-US" sz="2800" dirty="0">
                <a:hlinkClick r:id="rId7"/>
              </a:rPr>
              <a:t>https://www.sublimetext.com/</a:t>
            </a:r>
            <a:r>
              <a:rPr lang="en-US" sz="2800" dirty="0"/>
              <a:t>)</a:t>
            </a:r>
            <a:r>
              <a:rPr lang="ru-RU" sz="2800" dirty="0"/>
              <a:t>  для </a:t>
            </a:r>
            <a:r>
              <a:rPr lang="en-US" sz="2800" dirty="0"/>
              <a:t>Windows </a:t>
            </a:r>
            <a:r>
              <a:rPr lang="ru-RU" sz="2800" dirty="0"/>
              <a:t>и</a:t>
            </a:r>
            <a:r>
              <a:rPr lang="en-US" sz="2800" dirty="0"/>
              <a:t> Linux </a:t>
            </a:r>
            <a:endParaRPr lang="ru-RU" sz="2800" dirty="0"/>
          </a:p>
          <a:p>
            <a:endParaRPr lang="en-US" sz="2400" dirty="0"/>
          </a:p>
          <a:p>
            <a:endParaRPr lang="en-US" sz="2400" dirty="0"/>
          </a:p>
          <a:p>
            <a:endParaRPr lang="ru-RU" dirty="0"/>
          </a:p>
        </p:txBody>
      </p:sp>
    </p:spTree>
    <p:extLst>
      <p:ext uri="{BB962C8B-B14F-4D97-AF65-F5344CB8AC3E}">
        <p14:creationId xmlns:p14="http://schemas.microsoft.com/office/powerpoint/2010/main" val="1782956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DCFB10-3DBB-BA4A-BBE6-B33D61EF36DA}"/>
              </a:ext>
            </a:extLst>
          </p:cNvPr>
          <p:cNvSpPr>
            <a:spLocks noGrp="1"/>
          </p:cNvSpPr>
          <p:nvPr>
            <p:ph type="title"/>
          </p:nvPr>
        </p:nvSpPr>
        <p:spPr>
          <a:xfrm>
            <a:off x="1711234" y="300446"/>
            <a:ext cx="7132320" cy="914400"/>
          </a:xfrm>
        </p:spPr>
        <p:txBody>
          <a:bodyPr/>
          <a:lstStyle/>
          <a:p>
            <a:r>
              <a:rPr lang="ru-RU" b="1" dirty="0">
                <a:ln w="1905"/>
                <a:solidFill>
                  <a:srgbClr val="0070C0"/>
                </a:solidFill>
                <a:effectLst>
                  <a:innerShdw blurRad="69850" dist="43180" dir="5400000">
                    <a:srgbClr val="000000">
                      <a:alpha val="65000"/>
                    </a:srgbClr>
                  </a:innerShdw>
                </a:effectLst>
              </a:rPr>
              <a:t>Инструментарий разработки</a:t>
            </a:r>
          </a:p>
        </p:txBody>
      </p:sp>
      <p:sp>
        <p:nvSpPr>
          <p:cNvPr id="3" name="Объект 2">
            <a:extLst>
              <a:ext uri="{FF2B5EF4-FFF2-40B4-BE49-F238E27FC236}">
                <a16:creationId xmlns:a16="http://schemas.microsoft.com/office/drawing/2014/main" id="{CB966677-26B1-9745-881B-2FC3A2F6D0E5}"/>
              </a:ext>
            </a:extLst>
          </p:cNvPr>
          <p:cNvSpPr>
            <a:spLocks noGrp="1"/>
          </p:cNvSpPr>
          <p:nvPr>
            <p:ph idx="1"/>
          </p:nvPr>
        </p:nvSpPr>
        <p:spPr>
          <a:xfrm>
            <a:off x="182881" y="1214846"/>
            <a:ext cx="8843554" cy="5486400"/>
          </a:xfrm>
        </p:spPr>
        <p:txBody>
          <a:bodyPr/>
          <a:lstStyle/>
          <a:p>
            <a:pPr marL="0" indent="0">
              <a:buNone/>
            </a:pPr>
            <a:r>
              <a:rPr lang="ru-RU" sz="2800" dirty="0"/>
              <a:t>Онлайн компиляторы:</a:t>
            </a:r>
          </a:p>
          <a:p>
            <a:r>
              <a:rPr lang="en-US" sz="2800" dirty="0"/>
              <a:t>https://</a:t>
            </a:r>
            <a:r>
              <a:rPr lang="en-US" sz="2800" dirty="0" err="1"/>
              <a:t>www.tutorialspoint.com</a:t>
            </a:r>
            <a:r>
              <a:rPr lang="en-US" sz="2800" dirty="0"/>
              <a:t>/compile _ java _ </a:t>
            </a:r>
            <a:r>
              <a:rPr lang="en-US" sz="2800" dirty="0" err="1"/>
              <a:t>online.php</a:t>
            </a:r>
            <a:r>
              <a:rPr lang="en-US" sz="2800" dirty="0"/>
              <a:t> </a:t>
            </a:r>
            <a:endParaRPr lang="ru-RU" sz="2800" dirty="0"/>
          </a:p>
          <a:p>
            <a:r>
              <a:rPr lang="en-US" sz="2800" dirty="0" err="1"/>
              <a:t>Codiva</a:t>
            </a:r>
            <a:r>
              <a:rPr lang="en-US" sz="2800" dirty="0"/>
              <a:t> Java online compiler (https://</a:t>
            </a:r>
            <a:r>
              <a:rPr lang="en-US" sz="2800" dirty="0" err="1"/>
              <a:t>www.codiva.io</a:t>
            </a:r>
            <a:r>
              <a:rPr lang="en-US" sz="2800" dirty="0"/>
              <a:t>/ java#)</a:t>
            </a:r>
            <a:endParaRPr lang="ru-RU" sz="2800" dirty="0"/>
          </a:p>
          <a:p>
            <a:r>
              <a:rPr lang="en-US" sz="2800" dirty="0" err="1"/>
              <a:t>ompileJava.net</a:t>
            </a:r>
            <a:r>
              <a:rPr lang="en-US" sz="2800" dirty="0"/>
              <a:t> online compiler https://</a:t>
            </a:r>
            <a:r>
              <a:rPr lang="en-US" sz="2800" dirty="0" err="1"/>
              <a:t>www.com</a:t>
            </a:r>
            <a:r>
              <a:rPr lang="en-US" sz="2800" dirty="0"/>
              <a:t>- </a:t>
            </a:r>
            <a:r>
              <a:rPr lang="en-US" sz="2800" dirty="0" err="1"/>
              <a:t>pilejava.net</a:t>
            </a:r>
            <a:r>
              <a:rPr lang="en-US" sz="2800" dirty="0"/>
              <a:t>/ </a:t>
            </a:r>
            <a:endParaRPr lang="ru-RU" sz="2800" dirty="0"/>
          </a:p>
          <a:p>
            <a:r>
              <a:rPr lang="en-US" sz="2800" dirty="0" err="1"/>
              <a:t>Rextester</a:t>
            </a:r>
            <a:r>
              <a:rPr lang="en-US" sz="2800" dirty="0"/>
              <a:t> Java online compiler (http://</a:t>
            </a:r>
            <a:r>
              <a:rPr lang="en-US" sz="2800" dirty="0" err="1"/>
              <a:t>rextester</a:t>
            </a:r>
            <a:r>
              <a:rPr lang="en-US" sz="2800" dirty="0"/>
              <a:t> .com/l/java _ online _ compiler </a:t>
            </a:r>
          </a:p>
          <a:p>
            <a:r>
              <a:rPr lang="en-US" sz="2800" dirty="0" err="1"/>
              <a:t>OnlineGDB</a:t>
            </a:r>
            <a:r>
              <a:rPr lang="en-US" sz="2800" dirty="0"/>
              <a:t> Java online compiler (https://</a:t>
            </a:r>
            <a:r>
              <a:rPr lang="en-US" sz="2800" dirty="0" err="1"/>
              <a:t>www.online</a:t>
            </a:r>
            <a:r>
              <a:rPr lang="en-US" sz="2800" dirty="0"/>
              <a:t>- </a:t>
            </a:r>
            <a:r>
              <a:rPr lang="en-US" sz="2800" dirty="0" err="1"/>
              <a:t>gdb.com</a:t>
            </a:r>
            <a:r>
              <a:rPr lang="en-US" sz="2800" dirty="0"/>
              <a:t>/online _ java _ compiler)</a:t>
            </a:r>
            <a:endParaRPr lang="ru-RU" sz="2800" dirty="0"/>
          </a:p>
          <a:p>
            <a:r>
              <a:rPr lang="en-US" sz="2800" dirty="0" err="1"/>
              <a:t>IDEOne</a:t>
            </a:r>
            <a:r>
              <a:rPr lang="en-US" sz="2800" dirty="0"/>
              <a:t> Java online compiler https://</a:t>
            </a:r>
            <a:r>
              <a:rPr lang="en-US" sz="2800" dirty="0" err="1"/>
              <a:t>www.ideone</a:t>
            </a:r>
            <a:r>
              <a:rPr lang="en-US" sz="2800" dirty="0"/>
              <a:t> .com/</a:t>
            </a:r>
          </a:p>
          <a:p>
            <a:endParaRPr lang="en-US" sz="2800" dirty="0"/>
          </a:p>
          <a:p>
            <a:endParaRPr lang="en-US" dirty="0"/>
          </a:p>
          <a:p>
            <a:endParaRPr lang="en-US" dirty="0"/>
          </a:p>
          <a:p>
            <a:pPr marL="0" indent="0">
              <a:buNone/>
            </a:pPr>
            <a:r>
              <a:rPr lang="en-US" dirty="0"/>
              <a:t> </a:t>
            </a:r>
          </a:p>
          <a:p>
            <a:endParaRPr lang="en-US" sz="2400" dirty="0"/>
          </a:p>
          <a:p>
            <a:endParaRPr lang="en-US" sz="2400" dirty="0"/>
          </a:p>
          <a:p>
            <a:endParaRPr lang="ru-RU" dirty="0"/>
          </a:p>
        </p:txBody>
      </p:sp>
    </p:spTree>
    <p:extLst>
      <p:ext uri="{BB962C8B-B14F-4D97-AF65-F5344CB8AC3E}">
        <p14:creationId xmlns:p14="http://schemas.microsoft.com/office/powerpoint/2010/main" val="909673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4C90C8-8F03-2C4E-9C00-3A1DA73C9555}"/>
              </a:ext>
            </a:extLst>
          </p:cNvPr>
          <p:cNvSpPr>
            <a:spLocks noGrp="1"/>
          </p:cNvSpPr>
          <p:nvPr>
            <p:ph type="title"/>
          </p:nvPr>
        </p:nvSpPr>
        <p:spPr>
          <a:xfrm>
            <a:off x="1319348" y="640080"/>
            <a:ext cx="7322143" cy="1700196"/>
          </a:xfrm>
        </p:spPr>
        <p:txBody>
          <a:bodyPr/>
          <a:lstStyle/>
          <a:p>
            <a:r>
              <a:rPr lang="ru-RU" b="1" dirty="0">
                <a:ln w="1905"/>
                <a:solidFill>
                  <a:srgbClr val="0070C0"/>
                </a:solidFill>
                <a:effectLst>
                  <a:innerShdw blurRad="69850" dist="43180" dir="5400000">
                    <a:srgbClr val="000000">
                      <a:alpha val="65000"/>
                    </a:srgbClr>
                  </a:innerShdw>
                </a:effectLst>
              </a:rPr>
              <a:t>Архитектура </a:t>
            </a:r>
            <a:r>
              <a:rPr lang="en-US" b="1" dirty="0">
                <a:ln w="1905"/>
                <a:solidFill>
                  <a:srgbClr val="0070C0"/>
                </a:solidFill>
                <a:effectLst>
                  <a:innerShdw blurRad="69850" dist="43180" dir="5400000">
                    <a:srgbClr val="000000">
                      <a:alpha val="65000"/>
                    </a:srgbClr>
                  </a:innerShdw>
                </a:effectLst>
              </a:rPr>
              <a:t>Java</a:t>
            </a:r>
            <a:br>
              <a:rPr lang="en-US" dirty="0"/>
            </a:br>
            <a:endParaRPr lang="ru-RU" dirty="0"/>
          </a:p>
        </p:txBody>
      </p:sp>
      <p:sp>
        <p:nvSpPr>
          <p:cNvPr id="3" name="Объект 2">
            <a:extLst>
              <a:ext uri="{FF2B5EF4-FFF2-40B4-BE49-F238E27FC236}">
                <a16:creationId xmlns:a16="http://schemas.microsoft.com/office/drawing/2014/main" id="{F4606D94-19E7-0840-B3C4-653B9EFB11CB}"/>
              </a:ext>
            </a:extLst>
          </p:cNvPr>
          <p:cNvSpPr>
            <a:spLocks noGrp="1"/>
          </p:cNvSpPr>
          <p:nvPr>
            <p:ph idx="1"/>
          </p:nvPr>
        </p:nvSpPr>
        <p:spPr>
          <a:xfrm>
            <a:off x="502509" y="1436914"/>
            <a:ext cx="8184291" cy="4689249"/>
          </a:xfrm>
        </p:spPr>
        <p:txBody>
          <a:bodyPr/>
          <a:lstStyle/>
          <a:p>
            <a:r>
              <a:rPr lang="en-US" b="1" i="1" dirty="0"/>
              <a:t>JDK = JRE +</a:t>
            </a:r>
            <a:r>
              <a:rPr lang="ru-RU" b="1" i="1" dirty="0"/>
              <a:t> средства разработки</a:t>
            </a:r>
            <a:br>
              <a:rPr lang="en-US" b="1" i="1" dirty="0"/>
            </a:br>
            <a:r>
              <a:rPr lang="en-US" b="1" i="1" dirty="0"/>
              <a:t>JRE = JVM + </a:t>
            </a:r>
            <a:r>
              <a:rPr lang="ru-RU" b="1" i="1" dirty="0"/>
              <a:t>Библиотеки Классов </a:t>
            </a:r>
            <a:r>
              <a:rPr lang="en-US" b="1" i="1" dirty="0"/>
              <a:t>+</a:t>
            </a:r>
            <a:r>
              <a:rPr lang="ru-RU" b="1" i="1" dirty="0"/>
              <a:t> другие файлы</a:t>
            </a:r>
            <a:endParaRPr lang="en-US" dirty="0"/>
          </a:p>
          <a:p>
            <a:endParaRPr lang="ru-RU" dirty="0"/>
          </a:p>
        </p:txBody>
      </p:sp>
      <p:pic>
        <p:nvPicPr>
          <p:cNvPr id="5" name="Рисунок 4">
            <a:extLst>
              <a:ext uri="{FF2B5EF4-FFF2-40B4-BE49-F238E27FC236}">
                <a16:creationId xmlns:a16="http://schemas.microsoft.com/office/drawing/2014/main" id="{0DFC1086-7A16-FC48-8BB5-368A3491C5A5}"/>
              </a:ext>
            </a:extLst>
          </p:cNvPr>
          <p:cNvPicPr>
            <a:picLocks noChangeAspect="1"/>
          </p:cNvPicPr>
          <p:nvPr/>
        </p:nvPicPr>
        <p:blipFill>
          <a:blip r:embed="rId3"/>
          <a:stretch>
            <a:fillRect/>
          </a:stretch>
        </p:blipFill>
        <p:spPr>
          <a:xfrm>
            <a:off x="2142308" y="2470629"/>
            <a:ext cx="6035766" cy="4094191"/>
          </a:xfrm>
          <a:prstGeom prst="rect">
            <a:avLst/>
          </a:prstGeom>
        </p:spPr>
      </p:pic>
    </p:spTree>
    <p:extLst>
      <p:ext uri="{BB962C8B-B14F-4D97-AF65-F5344CB8AC3E}">
        <p14:creationId xmlns:p14="http://schemas.microsoft.com/office/powerpoint/2010/main" val="609926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7ADB9B-2F38-5A42-BB3A-ACDAB2668346}"/>
              </a:ext>
            </a:extLst>
          </p:cNvPr>
          <p:cNvSpPr>
            <a:spLocks noGrp="1"/>
          </p:cNvSpPr>
          <p:nvPr>
            <p:ph type="title"/>
          </p:nvPr>
        </p:nvSpPr>
        <p:spPr>
          <a:xfrm>
            <a:off x="281263" y="776151"/>
            <a:ext cx="8728867" cy="1896139"/>
          </a:xfrm>
        </p:spPr>
        <p:txBody>
          <a:bodyPr/>
          <a:lstStyle/>
          <a:p>
            <a:r>
              <a:rPr lang="ru-RU" b="1" dirty="0">
                <a:ln w="1905"/>
                <a:solidFill>
                  <a:srgbClr val="0070C0"/>
                </a:solidFill>
                <a:effectLst>
                  <a:innerShdw blurRad="69850" dist="43180" dir="5400000">
                    <a:srgbClr val="000000">
                      <a:alpha val="65000"/>
                    </a:srgbClr>
                  </a:innerShdw>
                </a:effectLst>
              </a:rPr>
              <a:t>Концептуальная схема архитектуры </a:t>
            </a:r>
            <a:r>
              <a:rPr lang="en-US" b="1" dirty="0">
                <a:ln w="1905"/>
                <a:solidFill>
                  <a:srgbClr val="0070C0"/>
                </a:solidFill>
                <a:effectLst>
                  <a:innerShdw blurRad="69850" dist="43180" dir="5400000">
                    <a:srgbClr val="000000">
                      <a:alpha val="65000"/>
                    </a:srgbClr>
                  </a:innerShdw>
                </a:effectLst>
              </a:rPr>
              <a:t>Java</a:t>
            </a:r>
            <a:endParaRPr lang="ru-RU" dirty="0"/>
          </a:p>
        </p:txBody>
      </p:sp>
      <p:sp>
        <p:nvSpPr>
          <p:cNvPr id="3" name="Объект 2">
            <a:extLst>
              <a:ext uri="{FF2B5EF4-FFF2-40B4-BE49-F238E27FC236}">
                <a16:creationId xmlns:a16="http://schemas.microsoft.com/office/drawing/2014/main" id="{53010032-D376-AE42-A9E1-885676E5FFAD}"/>
              </a:ext>
            </a:extLst>
          </p:cNvPr>
          <p:cNvSpPr>
            <a:spLocks noGrp="1"/>
          </p:cNvSpPr>
          <p:nvPr>
            <p:ph idx="1"/>
          </p:nvPr>
        </p:nvSpPr>
        <p:spPr>
          <a:xfrm>
            <a:off x="281264" y="1881051"/>
            <a:ext cx="8405537" cy="4689566"/>
          </a:xfrm>
        </p:spPr>
        <p:txBody>
          <a:bodyPr/>
          <a:lstStyle/>
          <a:p>
            <a:endParaRPr lang="ru-RU" dirty="0"/>
          </a:p>
          <a:p>
            <a:endParaRPr lang="ru-RU" dirty="0"/>
          </a:p>
          <a:p>
            <a:endParaRPr lang="ru-RU" dirty="0"/>
          </a:p>
          <a:p>
            <a:endParaRPr lang="ru-RU" dirty="0"/>
          </a:p>
          <a:p>
            <a:endParaRPr lang="ru-RU" dirty="0"/>
          </a:p>
          <a:p>
            <a:endParaRPr lang="ru-RU" dirty="0"/>
          </a:p>
          <a:p>
            <a:endParaRPr lang="ru-RU" dirty="0"/>
          </a:p>
          <a:p>
            <a:r>
              <a:rPr lang="en-US" sz="2800" dirty="0"/>
              <a:t>https://</a:t>
            </a:r>
            <a:r>
              <a:rPr lang="en-US" sz="2800" dirty="0" err="1"/>
              <a:t>www.oracle.com</a:t>
            </a:r>
            <a:r>
              <a:rPr lang="en-US" sz="2800" dirty="0"/>
              <a:t>/</a:t>
            </a:r>
            <a:r>
              <a:rPr lang="en-US" sz="2800" dirty="0" err="1"/>
              <a:t>technetwork</a:t>
            </a:r>
            <a:r>
              <a:rPr lang="en-US" sz="2800" dirty="0"/>
              <a:t>/java/</a:t>
            </a:r>
            <a:r>
              <a:rPr lang="en-US" sz="2800" dirty="0" err="1"/>
              <a:t>javase</a:t>
            </a:r>
            <a:r>
              <a:rPr lang="en-US" sz="2800" dirty="0"/>
              <a:t>/tech/</a:t>
            </a:r>
            <a:r>
              <a:rPr lang="en-US" sz="2800" dirty="0" err="1"/>
              <a:t>index.html</a:t>
            </a:r>
            <a:r>
              <a:rPr lang="en-US" sz="2800" dirty="0"/>
              <a:t> </a:t>
            </a:r>
          </a:p>
          <a:p>
            <a:endParaRPr lang="ru-RU" dirty="0"/>
          </a:p>
        </p:txBody>
      </p:sp>
      <p:pic>
        <p:nvPicPr>
          <p:cNvPr id="5" name="Рисунок 4">
            <a:extLst>
              <a:ext uri="{FF2B5EF4-FFF2-40B4-BE49-F238E27FC236}">
                <a16:creationId xmlns:a16="http://schemas.microsoft.com/office/drawing/2014/main" id="{0A72ADF0-EED5-354E-8340-ECC2B39CC8CB}"/>
              </a:ext>
            </a:extLst>
          </p:cNvPr>
          <p:cNvPicPr>
            <a:picLocks noChangeAspect="1"/>
          </p:cNvPicPr>
          <p:nvPr/>
        </p:nvPicPr>
        <p:blipFill>
          <a:blip r:embed="rId3"/>
          <a:stretch>
            <a:fillRect/>
          </a:stretch>
        </p:blipFill>
        <p:spPr>
          <a:xfrm>
            <a:off x="3363636" y="1436762"/>
            <a:ext cx="5499100" cy="4419600"/>
          </a:xfrm>
          <a:prstGeom prst="rect">
            <a:avLst/>
          </a:prstGeom>
        </p:spPr>
      </p:pic>
    </p:spTree>
    <p:extLst>
      <p:ext uri="{BB962C8B-B14F-4D97-AF65-F5344CB8AC3E}">
        <p14:creationId xmlns:p14="http://schemas.microsoft.com/office/powerpoint/2010/main" val="702398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C53E5B-0268-AD4A-9B0C-2982837C6C32}"/>
              </a:ext>
            </a:extLst>
          </p:cNvPr>
          <p:cNvSpPr>
            <a:spLocks noGrp="1"/>
          </p:cNvSpPr>
          <p:nvPr>
            <p:ph type="title"/>
          </p:nvPr>
        </p:nvSpPr>
        <p:spPr>
          <a:xfrm>
            <a:off x="966650" y="731837"/>
            <a:ext cx="7674841" cy="1608439"/>
          </a:xfrm>
        </p:spPr>
        <p:txBody>
          <a:bodyPr/>
          <a:lstStyle/>
          <a:p>
            <a:r>
              <a:rPr lang="ru-RU" b="1" dirty="0">
                <a:ln w="1905"/>
                <a:solidFill>
                  <a:srgbClr val="0070C0"/>
                </a:solidFill>
                <a:effectLst>
                  <a:innerShdw blurRad="69850" dist="43180" dir="5400000">
                    <a:srgbClr val="000000">
                      <a:alpha val="65000"/>
                    </a:srgbClr>
                  </a:innerShdw>
                </a:effectLst>
              </a:rPr>
              <a:t>Объектная модель языка </a:t>
            </a:r>
            <a:r>
              <a:rPr lang="en-US" b="1" dirty="0">
                <a:ln w="1905"/>
                <a:solidFill>
                  <a:srgbClr val="0070C0"/>
                </a:solidFill>
                <a:effectLst>
                  <a:innerShdw blurRad="69850" dist="43180" dir="5400000">
                    <a:srgbClr val="000000">
                      <a:alpha val="65000"/>
                    </a:srgbClr>
                  </a:innerShdw>
                </a:effectLst>
              </a:rPr>
              <a:t>Java</a:t>
            </a:r>
            <a:endParaRPr lang="ru-RU" b="1" dirty="0">
              <a:ln w="1905"/>
              <a:solidFill>
                <a:srgbClr val="0070C0"/>
              </a:solidFill>
              <a:effectLst>
                <a:innerShdw blurRad="69850" dist="43180" dir="5400000">
                  <a:srgbClr val="000000">
                    <a:alpha val="65000"/>
                  </a:srgbClr>
                </a:innerShdw>
              </a:effectLst>
            </a:endParaRPr>
          </a:p>
        </p:txBody>
      </p:sp>
      <p:sp>
        <p:nvSpPr>
          <p:cNvPr id="3" name="Объект 2">
            <a:extLst>
              <a:ext uri="{FF2B5EF4-FFF2-40B4-BE49-F238E27FC236}">
                <a16:creationId xmlns:a16="http://schemas.microsoft.com/office/drawing/2014/main" id="{663531C2-68B5-0F49-B6F9-925CE1DADB0E}"/>
              </a:ext>
            </a:extLst>
          </p:cNvPr>
          <p:cNvSpPr>
            <a:spLocks noGrp="1"/>
          </p:cNvSpPr>
          <p:nvPr>
            <p:ph idx="1"/>
          </p:nvPr>
        </p:nvSpPr>
        <p:spPr>
          <a:xfrm>
            <a:off x="502508" y="1554480"/>
            <a:ext cx="8184291" cy="4571683"/>
          </a:xfrm>
        </p:spPr>
        <p:txBody>
          <a:bodyPr/>
          <a:lstStyle/>
          <a:p>
            <a:r>
              <a:rPr lang="en-US" dirty="0"/>
              <a:t>Java</a:t>
            </a:r>
            <a:r>
              <a:rPr lang="ru-RU" dirty="0"/>
              <a:t> объектный язык следовательно он оперирует объектами</a:t>
            </a:r>
          </a:p>
          <a:p>
            <a:r>
              <a:rPr lang="ru-RU" dirty="0"/>
              <a:t>Все сущности в </a:t>
            </a:r>
            <a:r>
              <a:rPr lang="en-US" dirty="0"/>
              <a:t>Java</a:t>
            </a:r>
            <a:r>
              <a:rPr lang="ru-RU" dirty="0"/>
              <a:t> являются объектами, классами либо интерфейсами.</a:t>
            </a:r>
          </a:p>
          <a:p>
            <a:r>
              <a:rPr lang="ru-RU" dirty="0"/>
              <a:t>На вершине иерархии класс </a:t>
            </a:r>
            <a:r>
              <a:rPr lang="en-US" dirty="0"/>
              <a:t>Object</a:t>
            </a:r>
            <a:r>
              <a:rPr lang="ru-RU" dirty="0"/>
              <a:t>, у которого много методов,</a:t>
            </a:r>
          </a:p>
          <a:p>
            <a:pPr marL="0" indent="0">
              <a:buNone/>
            </a:pPr>
            <a:endParaRPr lang="ru-RU" dirty="0"/>
          </a:p>
          <a:p>
            <a:endParaRPr lang="ru-RU" dirty="0"/>
          </a:p>
          <a:p>
            <a:endParaRPr lang="ru-RU" dirty="0"/>
          </a:p>
          <a:p>
            <a:endParaRPr lang="ru-RU" dirty="0"/>
          </a:p>
        </p:txBody>
      </p:sp>
      <p:sp>
        <p:nvSpPr>
          <p:cNvPr id="4" name="TextBox 3">
            <a:extLst>
              <a:ext uri="{FF2B5EF4-FFF2-40B4-BE49-F238E27FC236}">
                <a16:creationId xmlns:a16="http://schemas.microsoft.com/office/drawing/2014/main" id="{86D6AEBD-AD0C-0243-9501-57CFF1FEC1A4}"/>
              </a:ext>
            </a:extLst>
          </p:cNvPr>
          <p:cNvSpPr txBox="1"/>
          <p:nvPr/>
        </p:nvSpPr>
        <p:spPr>
          <a:xfrm>
            <a:off x="5112913" y="4219303"/>
            <a:ext cx="3915177" cy="1815882"/>
          </a:xfrm>
          <a:prstGeom prst="rect">
            <a:avLst/>
          </a:prstGeom>
          <a:solidFill>
            <a:schemeClr val="accent2">
              <a:lumMod val="40000"/>
              <a:lumOff val="60000"/>
            </a:schemeClr>
          </a:solidFill>
        </p:spPr>
        <p:txBody>
          <a:bodyPr wrap="square" rtlCol="0">
            <a:spAutoFit/>
          </a:bodyPr>
          <a:lstStyle/>
          <a:p>
            <a:r>
              <a:rPr lang="en-US" sz="2800" dirty="0">
                <a:solidFill>
                  <a:srgbClr val="FF0000"/>
                </a:solidFill>
              </a:rPr>
              <a:t>String</a:t>
            </a:r>
            <a:r>
              <a:rPr lang="ru-RU" sz="2800" dirty="0">
                <a:solidFill>
                  <a:srgbClr val="FF0000"/>
                </a:solidFill>
              </a:rPr>
              <a:t> </a:t>
            </a:r>
            <a:r>
              <a:rPr lang="en-US" sz="2800" dirty="0" err="1">
                <a:solidFill>
                  <a:srgbClr val="FF0000"/>
                </a:solidFill>
              </a:rPr>
              <a:t>toString</a:t>
            </a:r>
            <a:r>
              <a:rPr lang="en-US" sz="2800" dirty="0">
                <a:solidFill>
                  <a:srgbClr val="FF0000"/>
                </a:solidFill>
              </a:rPr>
              <a:t>()</a:t>
            </a:r>
          </a:p>
          <a:p>
            <a:r>
              <a:rPr lang="en-US" sz="2800" dirty="0" err="1">
                <a:solidFill>
                  <a:srgbClr val="FF0000"/>
                </a:solidFill>
              </a:rPr>
              <a:t>boolean</a:t>
            </a:r>
            <a:r>
              <a:rPr lang="en-US" sz="2800" dirty="0">
                <a:solidFill>
                  <a:srgbClr val="FF0000"/>
                </a:solidFill>
              </a:rPr>
              <a:t> equals(Object o)</a:t>
            </a:r>
          </a:p>
          <a:p>
            <a:r>
              <a:rPr lang="en-US" sz="2800" dirty="0">
                <a:solidFill>
                  <a:srgbClr val="FF0000"/>
                </a:solidFill>
              </a:rPr>
              <a:t>Object clone()</a:t>
            </a:r>
          </a:p>
          <a:p>
            <a:r>
              <a:rPr lang="en-US" sz="2800" dirty="0">
                <a:solidFill>
                  <a:srgbClr val="FF0000"/>
                </a:solidFill>
              </a:rPr>
              <a:t>int</a:t>
            </a:r>
            <a:r>
              <a:rPr lang="ru-RU" sz="2800" dirty="0">
                <a:solidFill>
                  <a:srgbClr val="FF0000"/>
                </a:solidFill>
              </a:rPr>
              <a:t> </a:t>
            </a:r>
            <a:r>
              <a:rPr lang="en-US" sz="2800" dirty="0" err="1">
                <a:solidFill>
                  <a:srgbClr val="FF0000"/>
                </a:solidFill>
              </a:rPr>
              <a:t>hashCode</a:t>
            </a:r>
            <a:r>
              <a:rPr lang="en-US" sz="2800" dirty="0">
                <a:solidFill>
                  <a:srgbClr val="FF0000"/>
                </a:solidFill>
              </a:rPr>
              <a:t>()</a:t>
            </a:r>
          </a:p>
        </p:txBody>
      </p:sp>
    </p:spTree>
    <p:extLst>
      <p:ext uri="{BB962C8B-B14F-4D97-AF65-F5344CB8AC3E}">
        <p14:creationId xmlns:p14="http://schemas.microsoft.com/office/powerpoint/2010/main" val="264643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C53E5B-0268-AD4A-9B0C-2982837C6C32}"/>
              </a:ext>
            </a:extLst>
          </p:cNvPr>
          <p:cNvSpPr>
            <a:spLocks noGrp="1"/>
          </p:cNvSpPr>
          <p:nvPr>
            <p:ph type="title"/>
          </p:nvPr>
        </p:nvSpPr>
        <p:spPr/>
        <p:txBody>
          <a:bodyPr/>
          <a:lstStyle/>
          <a:p>
            <a:r>
              <a:rPr lang="ru-RU" b="1" dirty="0">
                <a:ln w="1905"/>
                <a:solidFill>
                  <a:srgbClr val="0070C0"/>
                </a:solidFill>
                <a:effectLst>
                  <a:innerShdw blurRad="69850" dist="43180" dir="5400000">
                    <a:srgbClr val="000000">
                      <a:alpha val="65000"/>
                    </a:srgbClr>
                  </a:innerShdw>
                </a:effectLst>
              </a:rPr>
              <a:t>Объектная модель языка </a:t>
            </a:r>
            <a:r>
              <a:rPr lang="en-US" b="1" dirty="0">
                <a:ln w="1905"/>
                <a:solidFill>
                  <a:srgbClr val="0070C0"/>
                </a:solidFill>
                <a:effectLst>
                  <a:innerShdw blurRad="69850" dist="43180" dir="5400000">
                    <a:srgbClr val="000000">
                      <a:alpha val="65000"/>
                    </a:srgbClr>
                  </a:innerShdw>
                </a:effectLst>
              </a:rPr>
              <a:t>Jav</a:t>
            </a:r>
            <a:r>
              <a:rPr lang="en-US" dirty="0"/>
              <a:t>a</a:t>
            </a:r>
            <a:endParaRPr lang="ru-RU" dirty="0"/>
          </a:p>
        </p:txBody>
      </p:sp>
      <p:sp>
        <p:nvSpPr>
          <p:cNvPr id="3" name="Объект 2">
            <a:extLst>
              <a:ext uri="{FF2B5EF4-FFF2-40B4-BE49-F238E27FC236}">
                <a16:creationId xmlns:a16="http://schemas.microsoft.com/office/drawing/2014/main" id="{663531C2-68B5-0F49-B6F9-925CE1DADB0E}"/>
              </a:ext>
            </a:extLst>
          </p:cNvPr>
          <p:cNvSpPr>
            <a:spLocks noGrp="1"/>
          </p:cNvSpPr>
          <p:nvPr>
            <p:ph idx="1"/>
          </p:nvPr>
        </p:nvSpPr>
        <p:spPr>
          <a:xfrm>
            <a:off x="502508" y="2024743"/>
            <a:ext cx="8184292" cy="4101420"/>
          </a:xfrm>
        </p:spPr>
        <p:txBody>
          <a:bodyPr/>
          <a:lstStyle/>
          <a:p>
            <a:r>
              <a:rPr lang="ru-RU" dirty="0"/>
              <a:t>Все объекты, которые вы будете создавать являются потомками класса </a:t>
            </a:r>
            <a:r>
              <a:rPr lang="en-US" dirty="0"/>
              <a:t>Object</a:t>
            </a:r>
            <a:endParaRPr lang="ru-RU" dirty="0"/>
          </a:p>
          <a:p>
            <a:r>
              <a:rPr lang="ru-RU" dirty="0"/>
              <a:t>Вы можете переопределить</a:t>
            </a:r>
            <a:r>
              <a:rPr lang="en-US" dirty="0"/>
              <a:t> </a:t>
            </a:r>
            <a:r>
              <a:rPr lang="ru-RU" dirty="0"/>
              <a:t>методы класса </a:t>
            </a:r>
            <a:r>
              <a:rPr lang="en-US" dirty="0"/>
              <a:t>Object</a:t>
            </a:r>
            <a:r>
              <a:rPr lang="ru-RU" dirty="0"/>
              <a:t> в с воем классе пользовательском классе</a:t>
            </a:r>
          </a:p>
          <a:p>
            <a:pPr lvl="0"/>
            <a:r>
              <a:rPr lang="ru-RU" dirty="0"/>
              <a:t>Строгая реализация инкапсуляции.</a:t>
            </a:r>
          </a:p>
          <a:p>
            <a:pPr lvl="0"/>
            <a:r>
              <a:rPr lang="ru-RU" dirty="0"/>
              <a:t>Реализовано одиночное наследование от класса и множественное от интерфейсов.</a:t>
            </a:r>
          </a:p>
          <a:p>
            <a:endParaRPr lang="ru-RU" dirty="0"/>
          </a:p>
        </p:txBody>
      </p:sp>
    </p:spTree>
    <p:extLst>
      <p:ext uri="{BB962C8B-B14F-4D97-AF65-F5344CB8AC3E}">
        <p14:creationId xmlns:p14="http://schemas.microsoft.com/office/powerpoint/2010/main" val="3589336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168E25-6686-AB45-B514-0EAFA996839A}"/>
              </a:ext>
            </a:extLst>
          </p:cNvPr>
          <p:cNvSpPr>
            <a:spLocks noGrp="1"/>
          </p:cNvSpPr>
          <p:nvPr>
            <p:ph type="title"/>
          </p:nvPr>
        </p:nvSpPr>
        <p:spPr>
          <a:xfrm>
            <a:off x="827584" y="708359"/>
            <a:ext cx="7975798" cy="855018"/>
          </a:xfrm>
        </p:spPr>
        <p:txBody>
          <a:bodyPr/>
          <a:lstStyle/>
          <a:p>
            <a:r>
              <a:rPr lang="ru-RU" b="1" dirty="0">
                <a:solidFill>
                  <a:srgbClr val="0070C0"/>
                </a:solidFill>
              </a:rPr>
              <a:t>Особенности Джава</a:t>
            </a:r>
            <a:endParaRPr lang="ru-TR" b="1" dirty="0">
              <a:solidFill>
                <a:srgbClr val="0070C0"/>
              </a:solidFill>
            </a:endParaRPr>
          </a:p>
        </p:txBody>
      </p:sp>
      <p:sp>
        <p:nvSpPr>
          <p:cNvPr id="4" name="Объект 3">
            <a:extLst>
              <a:ext uri="{FF2B5EF4-FFF2-40B4-BE49-F238E27FC236}">
                <a16:creationId xmlns:a16="http://schemas.microsoft.com/office/drawing/2014/main" id="{467F1A64-38A0-AE42-8A79-2A420BFA8369}"/>
              </a:ext>
            </a:extLst>
          </p:cNvPr>
          <p:cNvSpPr>
            <a:spLocks noGrp="1"/>
          </p:cNvSpPr>
          <p:nvPr>
            <p:ph idx="1"/>
          </p:nvPr>
        </p:nvSpPr>
        <p:spPr>
          <a:xfrm>
            <a:off x="3837802" y="4270163"/>
            <a:ext cx="4677548" cy="1906799"/>
          </a:xfrm>
        </p:spPr>
        <p:txBody>
          <a:bodyPr/>
          <a:lstStyle/>
          <a:p>
            <a:r>
              <a:rPr lang="ru-TR" sz="1800" dirty="0"/>
              <a:t>Компилируемый и интерпретируемый,</a:t>
            </a:r>
          </a:p>
          <a:p>
            <a:r>
              <a:rPr lang="ru-RU" sz="1800" dirty="0"/>
              <a:t>О</a:t>
            </a:r>
            <a:r>
              <a:rPr lang="ru-TR" sz="1800" dirty="0"/>
              <a:t>бъектно-ориентированный</a:t>
            </a:r>
          </a:p>
          <a:p>
            <a:r>
              <a:rPr lang="ru-RU" sz="1800" dirty="0"/>
              <a:t>П</a:t>
            </a:r>
            <a:r>
              <a:rPr lang="ru-TR" sz="1800" dirty="0"/>
              <a:t>отокобезопасный</a:t>
            </a:r>
          </a:p>
          <a:p>
            <a:r>
              <a:rPr lang="ru-RU" sz="1800" dirty="0"/>
              <a:t>В</a:t>
            </a:r>
            <a:r>
              <a:rPr lang="ru-TR" sz="1800" dirty="0"/>
              <a:t>ысокого уровня и общего назначения</a:t>
            </a:r>
          </a:p>
        </p:txBody>
      </p:sp>
      <p:sp>
        <p:nvSpPr>
          <p:cNvPr id="6" name="Объект 2">
            <a:extLst>
              <a:ext uri="{FF2B5EF4-FFF2-40B4-BE49-F238E27FC236}">
                <a16:creationId xmlns:a16="http://schemas.microsoft.com/office/drawing/2014/main" id="{4D512332-88B5-5A4A-B591-3BC42E11AA73}"/>
              </a:ext>
            </a:extLst>
          </p:cNvPr>
          <p:cNvSpPr txBox="1">
            <a:spLocks/>
          </p:cNvSpPr>
          <p:nvPr/>
        </p:nvSpPr>
        <p:spPr>
          <a:xfrm>
            <a:off x="972038" y="2349203"/>
            <a:ext cx="8191822" cy="44644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br>
              <a:rPr lang="en" sz="1800" dirty="0"/>
            </a:br>
            <a:endParaRPr lang="ru-TR" sz="1800" dirty="0"/>
          </a:p>
        </p:txBody>
      </p:sp>
      <p:pic>
        <p:nvPicPr>
          <p:cNvPr id="1026" name="Picture 2" descr="Creation Of Java for Platform Independence -WORA – core2advance">
            <a:extLst>
              <a:ext uri="{FF2B5EF4-FFF2-40B4-BE49-F238E27FC236}">
                <a16:creationId xmlns:a16="http://schemas.microsoft.com/office/drawing/2014/main" id="{CB2C7C84-CCF2-FC43-B482-557AFEC46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90" y="1891146"/>
            <a:ext cx="7357593" cy="211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263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81D3E2-03C3-E94A-BDF6-5E18316F1CD6}"/>
              </a:ext>
            </a:extLst>
          </p:cNvPr>
          <p:cNvSpPr>
            <a:spLocks noGrp="1"/>
          </p:cNvSpPr>
          <p:nvPr>
            <p:ph type="title"/>
          </p:nvPr>
        </p:nvSpPr>
        <p:spPr/>
        <p:txBody>
          <a:bodyPr/>
          <a:lstStyle/>
          <a:p>
            <a:r>
              <a:rPr lang="ru-TR" b="1" dirty="0">
                <a:solidFill>
                  <a:srgbClr val="0070C0"/>
                </a:solidFill>
              </a:rPr>
              <a:t>Структура программы на языке Джава</a:t>
            </a:r>
            <a:endParaRPr lang="ru-TR" dirty="0"/>
          </a:p>
        </p:txBody>
      </p:sp>
      <p:pic>
        <p:nvPicPr>
          <p:cNvPr id="5" name="Объект 4">
            <a:extLst>
              <a:ext uri="{FF2B5EF4-FFF2-40B4-BE49-F238E27FC236}">
                <a16:creationId xmlns:a16="http://schemas.microsoft.com/office/drawing/2014/main" id="{136119F2-9DFA-E740-A7C1-7318DBD0DB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9162" y="2524125"/>
            <a:ext cx="7305676" cy="3652838"/>
          </a:xfrm>
        </p:spPr>
      </p:pic>
    </p:spTree>
    <p:extLst>
      <p:ext uri="{BB962C8B-B14F-4D97-AF65-F5344CB8AC3E}">
        <p14:creationId xmlns:p14="http://schemas.microsoft.com/office/powerpoint/2010/main" val="15529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0B2289-8D8B-6D43-B016-A0C134E0C43E}"/>
              </a:ext>
            </a:extLst>
          </p:cNvPr>
          <p:cNvSpPr>
            <a:spLocks noGrp="1"/>
          </p:cNvSpPr>
          <p:nvPr>
            <p:ph type="title"/>
          </p:nvPr>
        </p:nvSpPr>
        <p:spPr/>
        <p:txBody>
          <a:bodyPr/>
          <a:lstStyle/>
          <a:p>
            <a:r>
              <a:rPr lang="ru-TR" b="1" dirty="0">
                <a:solidFill>
                  <a:srgbClr val="0070C0"/>
                </a:solidFill>
              </a:rPr>
              <a:t>Модификаторы доступа</a:t>
            </a:r>
          </a:p>
        </p:txBody>
      </p:sp>
      <p:pic>
        <p:nvPicPr>
          <p:cNvPr id="5" name="Объект 4">
            <a:extLst>
              <a:ext uri="{FF2B5EF4-FFF2-40B4-BE49-F238E27FC236}">
                <a16:creationId xmlns:a16="http://schemas.microsoft.com/office/drawing/2014/main" id="{DDB10BC4-2602-1D4F-B182-EE81EBCB44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434" y="2204864"/>
            <a:ext cx="8317916" cy="3972099"/>
          </a:xfrm>
        </p:spPr>
      </p:pic>
      <p:sp>
        <p:nvSpPr>
          <p:cNvPr id="6" name="TextBox 5">
            <a:extLst>
              <a:ext uri="{FF2B5EF4-FFF2-40B4-BE49-F238E27FC236}">
                <a16:creationId xmlns:a16="http://schemas.microsoft.com/office/drawing/2014/main" id="{1B165F01-FD09-784F-8E44-1B0B24B53CC3}"/>
              </a:ext>
            </a:extLst>
          </p:cNvPr>
          <p:cNvSpPr txBox="1"/>
          <p:nvPr/>
        </p:nvSpPr>
        <p:spPr>
          <a:xfrm>
            <a:off x="5796136" y="3717032"/>
            <a:ext cx="2304256" cy="646331"/>
          </a:xfrm>
          <a:prstGeom prst="rect">
            <a:avLst/>
          </a:prstGeom>
          <a:noFill/>
        </p:spPr>
        <p:txBody>
          <a:bodyPr wrap="square" rtlCol="0">
            <a:spAutoFit/>
          </a:bodyPr>
          <a:lstStyle/>
          <a:p>
            <a:r>
              <a:rPr lang="en-US" dirty="0"/>
              <a:t>Private, public, static, final</a:t>
            </a:r>
            <a:endParaRPr lang="ru-TR" dirty="0"/>
          </a:p>
        </p:txBody>
      </p:sp>
      <p:sp>
        <p:nvSpPr>
          <p:cNvPr id="7" name="TextBox 6">
            <a:extLst>
              <a:ext uri="{FF2B5EF4-FFF2-40B4-BE49-F238E27FC236}">
                <a16:creationId xmlns:a16="http://schemas.microsoft.com/office/drawing/2014/main" id="{E6B21D47-A254-724C-A0AE-942ACE6B50A7}"/>
              </a:ext>
            </a:extLst>
          </p:cNvPr>
          <p:cNvSpPr txBox="1"/>
          <p:nvPr/>
        </p:nvSpPr>
        <p:spPr>
          <a:xfrm>
            <a:off x="1763688" y="6309320"/>
            <a:ext cx="5256584" cy="369332"/>
          </a:xfrm>
          <a:prstGeom prst="rect">
            <a:avLst/>
          </a:prstGeom>
          <a:solidFill>
            <a:schemeClr val="accent1">
              <a:lumMod val="20000"/>
              <a:lumOff val="80000"/>
            </a:schemeClr>
          </a:solidFill>
        </p:spPr>
        <p:txBody>
          <a:bodyPr wrap="square" rtlCol="0">
            <a:spAutoFit/>
          </a:bodyPr>
          <a:lstStyle/>
          <a:p>
            <a:r>
              <a:rPr lang="en" dirty="0"/>
              <a:t>public static final double </a:t>
            </a:r>
            <a:r>
              <a:rPr lang="en-US" dirty="0"/>
              <a:t>PI</a:t>
            </a:r>
            <a:r>
              <a:rPr lang="en" dirty="0"/>
              <a:t>= 3.14159265359;</a:t>
            </a:r>
            <a:endParaRPr lang="ru-TR" dirty="0"/>
          </a:p>
        </p:txBody>
      </p:sp>
      <mc:AlternateContent xmlns:mc="http://schemas.openxmlformats.org/markup-compatibility/2006">
        <mc:Choice xmlns:p14="http://schemas.microsoft.com/office/powerpoint/2010/main" Requires="p14">
          <p:contentPart p14:bwMode="auto" r:id="rId3">
            <p14:nvContentPartPr>
              <p14:cNvPr id="9" name="Рукописный ввод 8">
                <a:extLst>
                  <a:ext uri="{FF2B5EF4-FFF2-40B4-BE49-F238E27FC236}">
                    <a16:creationId xmlns:a16="http://schemas.microsoft.com/office/drawing/2014/main" id="{E96FA56A-6B9C-184C-916F-901A129C0DCB}"/>
                  </a:ext>
                </a:extLst>
              </p14:cNvPr>
              <p14:cNvContentPartPr/>
              <p14:nvPr/>
            </p14:nvContentPartPr>
            <p14:xfrm>
              <a:off x="628650" y="6134720"/>
              <a:ext cx="1185120" cy="349200"/>
            </p14:xfrm>
          </p:contentPart>
        </mc:Choice>
        <mc:Fallback>
          <p:pic>
            <p:nvPicPr>
              <p:cNvPr id="9" name="Рукописный ввод 8">
                <a:extLst>
                  <a:ext uri="{FF2B5EF4-FFF2-40B4-BE49-F238E27FC236}">
                    <a16:creationId xmlns:a16="http://schemas.microsoft.com/office/drawing/2014/main" id="{E96FA56A-6B9C-184C-916F-901A129C0DCB}"/>
                  </a:ext>
                </a:extLst>
              </p:cNvPr>
              <p:cNvPicPr/>
              <p:nvPr/>
            </p:nvPicPr>
            <p:blipFill>
              <a:blip r:embed="rId4"/>
              <a:stretch>
                <a:fillRect/>
              </a:stretch>
            </p:blipFill>
            <p:spPr>
              <a:xfrm>
                <a:off x="619650" y="6126080"/>
                <a:ext cx="1202760" cy="366840"/>
              </a:xfrm>
              <a:prstGeom prst="rect">
                <a:avLst/>
              </a:prstGeom>
            </p:spPr>
          </p:pic>
        </mc:Fallback>
      </mc:AlternateContent>
      <p:sp>
        <p:nvSpPr>
          <p:cNvPr id="10" name="TextBox 9">
            <a:extLst>
              <a:ext uri="{FF2B5EF4-FFF2-40B4-BE49-F238E27FC236}">
                <a16:creationId xmlns:a16="http://schemas.microsoft.com/office/drawing/2014/main" id="{CC0BB17D-8BEE-6E42-9FEC-535EFE25698F}"/>
              </a:ext>
            </a:extLst>
          </p:cNvPr>
          <p:cNvSpPr txBox="1"/>
          <p:nvPr/>
        </p:nvSpPr>
        <p:spPr>
          <a:xfrm>
            <a:off x="197434" y="5877272"/>
            <a:ext cx="2358342" cy="369332"/>
          </a:xfrm>
          <a:prstGeom prst="rect">
            <a:avLst/>
          </a:prstGeom>
          <a:solidFill>
            <a:schemeClr val="accent1">
              <a:lumMod val="20000"/>
              <a:lumOff val="80000"/>
            </a:schemeClr>
          </a:solidFill>
        </p:spPr>
        <p:txBody>
          <a:bodyPr wrap="square" rtlCol="0">
            <a:spAutoFit/>
          </a:bodyPr>
          <a:lstStyle/>
          <a:p>
            <a:r>
              <a:rPr lang="ru-RU" dirty="0"/>
              <a:t>Константы</a:t>
            </a:r>
            <a:endParaRPr lang="ru-TR" dirty="0"/>
          </a:p>
        </p:txBody>
      </p:sp>
    </p:spTree>
    <p:extLst>
      <p:ext uri="{BB962C8B-B14F-4D97-AF65-F5344CB8AC3E}">
        <p14:creationId xmlns:p14="http://schemas.microsoft.com/office/powerpoint/2010/main" val="2728880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705394" y="950651"/>
            <a:ext cx="8057606" cy="707886"/>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Первая программа на </a:t>
            </a:r>
            <a:r>
              <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Java</a:t>
            </a:r>
          </a:p>
        </p:txBody>
      </p:sp>
      <p:sp>
        <p:nvSpPr>
          <p:cNvPr id="2" name="TextBox 1">
            <a:extLst>
              <a:ext uri="{FF2B5EF4-FFF2-40B4-BE49-F238E27FC236}">
                <a16:creationId xmlns:a16="http://schemas.microsoft.com/office/drawing/2014/main" id="{CA998C7F-745D-4944-AD6C-E164D2ECE43E}"/>
              </a:ext>
            </a:extLst>
          </p:cNvPr>
          <p:cNvSpPr txBox="1"/>
          <p:nvPr/>
        </p:nvSpPr>
        <p:spPr>
          <a:xfrm>
            <a:off x="285008" y="1807658"/>
            <a:ext cx="8702238" cy="2954655"/>
          </a:xfrm>
          <a:prstGeom prst="rect">
            <a:avLst/>
          </a:prstGeom>
          <a:noFill/>
        </p:spPr>
        <p:txBody>
          <a:bodyPr wrap="square" rtlCol="0">
            <a:spAutoFit/>
          </a:bodyPr>
          <a:lstStyle/>
          <a:p>
            <a:r>
              <a:rPr lang="en-US" sz="2400" dirty="0">
                <a:latin typeface="CourierStd"/>
              </a:rPr>
              <a:t>import java.*; //</a:t>
            </a:r>
            <a:r>
              <a:rPr lang="ru-RU" sz="2400" dirty="0">
                <a:latin typeface="CourierStd"/>
              </a:rPr>
              <a:t>импорт пакета</a:t>
            </a:r>
            <a:endParaRPr lang="en-US" sz="2400" dirty="0">
              <a:latin typeface="CourierStd"/>
            </a:endParaRPr>
          </a:p>
          <a:p>
            <a:endParaRPr lang="en-US" sz="2400" dirty="0">
              <a:latin typeface="CourierStd"/>
            </a:endParaRPr>
          </a:p>
          <a:p>
            <a:r>
              <a:rPr lang="en-US" sz="2400" dirty="0">
                <a:latin typeface="CourierStd"/>
              </a:rPr>
              <a:t>class </a:t>
            </a:r>
            <a:r>
              <a:rPr lang="en-US" sz="2400" dirty="0" err="1">
                <a:latin typeface="CourierStd"/>
              </a:rPr>
              <a:t>MyFirstClass</a:t>
            </a:r>
            <a:r>
              <a:rPr lang="en-US" sz="2400" dirty="0">
                <a:latin typeface="CourierStd"/>
              </a:rPr>
              <a:t>{</a:t>
            </a:r>
            <a:endParaRPr lang="ru-RU" sz="2400" dirty="0">
              <a:latin typeface="CourierStd"/>
            </a:endParaRPr>
          </a:p>
          <a:p>
            <a:r>
              <a:rPr lang="en-US" sz="2400" dirty="0">
                <a:latin typeface="CourierStd"/>
              </a:rPr>
              <a:t>public static void main(String[] </a:t>
            </a:r>
            <a:r>
              <a:rPr lang="en-US" sz="2400" dirty="0" err="1">
                <a:latin typeface="CourierStd"/>
              </a:rPr>
              <a:t>args</a:t>
            </a:r>
            <a:r>
              <a:rPr lang="en-US" sz="2400" dirty="0">
                <a:latin typeface="CourierStd"/>
              </a:rPr>
              <a:t>){ </a:t>
            </a:r>
            <a:endParaRPr lang="ru-RU" sz="2400" dirty="0">
              <a:latin typeface="CourierStd"/>
            </a:endParaRPr>
          </a:p>
          <a:p>
            <a:r>
              <a:rPr lang="en-US" sz="2400" dirty="0">
                <a:latin typeface="CourierStd"/>
              </a:rPr>
              <a:t>   </a:t>
            </a:r>
            <a:r>
              <a:rPr lang="en-US" sz="2400" dirty="0" err="1">
                <a:latin typeface="CourierStd"/>
              </a:rPr>
              <a:t>System.out.println</a:t>
            </a:r>
            <a:r>
              <a:rPr lang="en-US" sz="2400" dirty="0">
                <a:latin typeface="CourierStd"/>
              </a:rPr>
              <a:t>("Hello, world!"); </a:t>
            </a:r>
            <a:endParaRPr lang="ru-RU" sz="2400" dirty="0">
              <a:latin typeface="CourierStd"/>
            </a:endParaRPr>
          </a:p>
          <a:p>
            <a:r>
              <a:rPr lang="en-US" sz="2400" dirty="0">
                <a:latin typeface="CourierStd"/>
              </a:rPr>
              <a:t>   </a:t>
            </a:r>
            <a:r>
              <a:rPr lang="ru-RU" sz="2400" dirty="0">
                <a:latin typeface="CourierStd"/>
              </a:rPr>
              <a:t>} </a:t>
            </a:r>
          </a:p>
          <a:p>
            <a:r>
              <a:rPr lang="ru-RU" sz="2400" dirty="0">
                <a:latin typeface="CourierStd"/>
              </a:rPr>
              <a:t>}</a:t>
            </a:r>
          </a:p>
          <a:p>
            <a:endParaRPr lang="en-US" dirty="0"/>
          </a:p>
        </p:txBody>
      </p:sp>
      <p:sp>
        <p:nvSpPr>
          <p:cNvPr id="3" name="TextBox 2">
            <a:extLst>
              <a:ext uri="{FF2B5EF4-FFF2-40B4-BE49-F238E27FC236}">
                <a16:creationId xmlns:a16="http://schemas.microsoft.com/office/drawing/2014/main" id="{4C34750F-AAF6-B84D-9D4F-82112FA296B9}"/>
              </a:ext>
            </a:extLst>
          </p:cNvPr>
          <p:cNvSpPr txBox="1"/>
          <p:nvPr/>
        </p:nvSpPr>
        <p:spPr>
          <a:xfrm>
            <a:off x="3513909" y="5050343"/>
            <a:ext cx="4088674" cy="923330"/>
          </a:xfrm>
          <a:prstGeom prst="rect">
            <a:avLst/>
          </a:prstGeom>
          <a:noFill/>
        </p:spPr>
        <p:txBody>
          <a:bodyPr wrap="square" rtlCol="0">
            <a:spAutoFit/>
          </a:bodyPr>
          <a:lstStyle/>
          <a:p>
            <a:r>
              <a:rPr lang="ru-RU" dirty="0"/>
              <a:t>Это программа на </a:t>
            </a:r>
            <a:r>
              <a:rPr lang="en-US" dirty="0"/>
              <a:t>Java </a:t>
            </a:r>
            <a:r>
              <a:rPr lang="ru-RU" dirty="0"/>
              <a:t>называется </a:t>
            </a:r>
            <a:r>
              <a:rPr lang="en-US" dirty="0" err="1"/>
              <a:t>Hello.java</a:t>
            </a:r>
            <a:r>
              <a:rPr lang="en-US" dirty="0"/>
              <a:t>, </a:t>
            </a:r>
            <a:r>
              <a:rPr lang="ru-RU" dirty="0"/>
              <a:t>она просто выводит на консоль фразу  </a:t>
            </a:r>
            <a:r>
              <a:rPr lang="en-US" dirty="0"/>
              <a:t>Hello, World!. </a:t>
            </a:r>
          </a:p>
        </p:txBody>
      </p:sp>
      <p:sp>
        <p:nvSpPr>
          <p:cNvPr id="4" name="TextBox 3">
            <a:extLst>
              <a:ext uri="{FF2B5EF4-FFF2-40B4-BE49-F238E27FC236}">
                <a16:creationId xmlns:a16="http://schemas.microsoft.com/office/drawing/2014/main" id="{DE14C04B-E8AD-5841-81A2-98A98339D6F0}"/>
              </a:ext>
            </a:extLst>
          </p:cNvPr>
          <p:cNvSpPr txBox="1"/>
          <p:nvPr/>
        </p:nvSpPr>
        <p:spPr>
          <a:xfrm>
            <a:off x="285009" y="4579141"/>
            <a:ext cx="8702238" cy="1477328"/>
          </a:xfrm>
          <a:prstGeom prst="rect">
            <a:avLst/>
          </a:prstGeom>
          <a:noFill/>
        </p:spPr>
        <p:txBody>
          <a:bodyPr wrap="square" rtlCol="0">
            <a:spAutoFit/>
          </a:bodyPr>
          <a:lstStyle/>
          <a:p>
            <a:r>
              <a:rPr lang="en-US" dirty="0"/>
              <a:t>//</a:t>
            </a:r>
            <a:r>
              <a:rPr lang="ru-RU" dirty="0"/>
              <a:t>Это однострочный комментарий</a:t>
            </a:r>
            <a:endParaRPr lang="en-US" dirty="0"/>
          </a:p>
          <a:p>
            <a:r>
              <a:rPr lang="en-US" dirty="0"/>
              <a:t>/*</a:t>
            </a:r>
            <a:r>
              <a:rPr lang="ru-RU" dirty="0"/>
              <a:t>Это комментарий</a:t>
            </a:r>
            <a:endParaRPr lang="en-US" dirty="0"/>
          </a:p>
          <a:p>
            <a:r>
              <a:rPr lang="ru-RU" dirty="0"/>
              <a:t>    на несколько строк</a:t>
            </a:r>
          </a:p>
          <a:p>
            <a:r>
              <a:rPr lang="en-US" dirty="0"/>
              <a:t>*/ </a:t>
            </a:r>
          </a:p>
          <a:p>
            <a:endParaRPr lang="ru-RU" dirty="0"/>
          </a:p>
        </p:txBody>
      </p:sp>
    </p:spTree>
    <p:extLst>
      <p:ext uri="{BB962C8B-B14F-4D97-AF65-F5344CB8AC3E}">
        <p14:creationId xmlns:p14="http://schemas.microsoft.com/office/powerpoint/2010/main" val="2472291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solidFill>
                  <a:srgbClr val="0070C0"/>
                </a:solidFill>
              </a:rPr>
              <a:t>Тема лекции:</a:t>
            </a:r>
          </a:p>
        </p:txBody>
      </p:sp>
      <p:sp>
        <p:nvSpPr>
          <p:cNvPr id="5" name="Содержимое 4"/>
          <p:cNvSpPr>
            <a:spLocks noGrp="1"/>
          </p:cNvSpPr>
          <p:nvPr>
            <p:ph idx="1"/>
          </p:nvPr>
        </p:nvSpPr>
        <p:spPr>
          <a:xfrm>
            <a:off x="411892" y="1844824"/>
            <a:ext cx="8320216" cy="4629075"/>
          </a:xfrm>
        </p:spPr>
        <p:txBody>
          <a:bodyPr/>
          <a:lstStyle/>
          <a:p>
            <a:pPr marL="0" indent="0">
              <a:buNone/>
            </a:pPr>
            <a:r>
              <a:rPr lang="ru-RU" sz="4000" b="1" dirty="0">
                <a:solidFill>
                  <a:schemeClr val="accent1">
                    <a:lumMod val="75000"/>
                  </a:schemeClr>
                </a:solidFill>
                <a:latin typeface="+mj-lt"/>
                <a:ea typeface="+mj-ea"/>
                <a:cs typeface="+mj-cs"/>
              </a:rPr>
              <a:t>«Введение в предмет. Основы синтаксиса языка Джава»</a:t>
            </a:r>
          </a:p>
        </p:txBody>
      </p:sp>
      <p:pic>
        <p:nvPicPr>
          <p:cNvPr id="7" name="Рисунок 6">
            <a:extLst>
              <a:ext uri="{FF2B5EF4-FFF2-40B4-BE49-F238E27FC236}">
                <a16:creationId xmlns:a16="http://schemas.microsoft.com/office/drawing/2014/main" id="{ADE84DCB-C07E-8F4D-A6B5-9AC578828114}"/>
              </a:ext>
            </a:extLst>
          </p:cNvPr>
          <p:cNvPicPr>
            <a:picLocks noChangeAspect="1"/>
          </p:cNvPicPr>
          <p:nvPr/>
        </p:nvPicPr>
        <p:blipFill>
          <a:blip r:embed="rId2"/>
          <a:stretch>
            <a:fillRect/>
          </a:stretch>
        </p:blipFill>
        <p:spPr>
          <a:xfrm>
            <a:off x="6416177" y="2692518"/>
            <a:ext cx="2546257" cy="3781381"/>
          </a:xfrm>
          <a:prstGeom prst="rect">
            <a:avLst/>
          </a:prstGeom>
        </p:spPr>
      </p:pic>
      <p:pic>
        <p:nvPicPr>
          <p:cNvPr id="8" name="Рисунок 7">
            <a:extLst>
              <a:ext uri="{FF2B5EF4-FFF2-40B4-BE49-F238E27FC236}">
                <a16:creationId xmlns:a16="http://schemas.microsoft.com/office/drawing/2014/main" id="{3D81F63E-B404-1441-9C60-4AAE04D2AFAF}"/>
              </a:ext>
            </a:extLst>
          </p:cNvPr>
          <p:cNvPicPr>
            <a:picLocks noChangeAspect="1"/>
          </p:cNvPicPr>
          <p:nvPr/>
        </p:nvPicPr>
        <p:blipFill>
          <a:blip r:embed="rId3"/>
          <a:stretch>
            <a:fillRect/>
          </a:stretch>
        </p:blipFill>
        <p:spPr>
          <a:xfrm>
            <a:off x="411892" y="3127799"/>
            <a:ext cx="1644418" cy="3358141"/>
          </a:xfrm>
          <a:prstGeom prst="rect">
            <a:avLst/>
          </a:prstGeom>
        </p:spPr>
      </p:pic>
      <p:sp>
        <p:nvSpPr>
          <p:cNvPr id="9" name="TextBox 8">
            <a:extLst>
              <a:ext uri="{FF2B5EF4-FFF2-40B4-BE49-F238E27FC236}">
                <a16:creationId xmlns:a16="http://schemas.microsoft.com/office/drawing/2014/main" id="{ECADD368-C719-9748-A4DA-A326D1AFB25E}"/>
              </a:ext>
            </a:extLst>
          </p:cNvPr>
          <p:cNvSpPr txBox="1"/>
          <p:nvPr/>
        </p:nvSpPr>
        <p:spPr>
          <a:xfrm>
            <a:off x="2240692" y="4068205"/>
            <a:ext cx="4572000" cy="1477328"/>
          </a:xfrm>
          <a:prstGeom prst="rect">
            <a:avLst/>
          </a:prstGeom>
          <a:noFill/>
        </p:spPr>
        <p:txBody>
          <a:bodyPr wrap="square">
            <a:spAutoFit/>
          </a:bodyPr>
          <a:lstStyle/>
          <a:p>
            <a:r>
              <a:rPr lang="ru-RU" i="1" dirty="0">
                <a:solidFill>
                  <a:srgbClr val="202122"/>
                </a:solidFill>
                <a:latin typeface="Arial" panose="020B0604020202020204" pitchFamily="34" charset="0"/>
              </a:rPr>
              <a:t>Быстрее-быстрее-быстрее,</a:t>
            </a:r>
            <a:br>
              <a:rPr lang="ru-RU" dirty="0"/>
            </a:br>
            <a:r>
              <a:rPr lang="ru-RU" i="1" dirty="0">
                <a:solidFill>
                  <a:srgbClr val="202122"/>
                </a:solidFill>
                <a:latin typeface="Arial" panose="020B0604020202020204" pitchFamily="34" charset="0"/>
              </a:rPr>
              <a:t>Я опаздываю, опаздываю,</a:t>
            </a:r>
            <a:br>
              <a:rPr lang="ru-RU" i="1" dirty="0">
                <a:solidFill>
                  <a:srgbClr val="202122"/>
                </a:solidFill>
                <a:latin typeface="Arial" panose="020B0604020202020204" pitchFamily="34" charset="0"/>
              </a:rPr>
            </a:br>
            <a:r>
              <a:rPr lang="ru-RU" i="1" dirty="0">
                <a:solidFill>
                  <a:srgbClr val="202122"/>
                </a:solidFill>
                <a:latin typeface="Arial" panose="020B0604020202020204" pitchFamily="34" charset="0"/>
              </a:rPr>
              <a:t>И стрелки на моих часах</a:t>
            </a:r>
            <a:br>
              <a:rPr lang="ru-RU" i="1" dirty="0">
                <a:solidFill>
                  <a:srgbClr val="202122"/>
                </a:solidFill>
                <a:latin typeface="Arial" panose="020B0604020202020204" pitchFamily="34" charset="0"/>
              </a:rPr>
            </a:br>
            <a:endParaRPr lang="ru-RU" i="1" dirty="0">
              <a:solidFill>
                <a:srgbClr val="202122"/>
              </a:solidFill>
              <a:latin typeface="Arial" panose="020B0604020202020204" pitchFamily="34" charset="0"/>
            </a:endParaRPr>
          </a:p>
          <a:p>
            <a:r>
              <a:rPr lang="ru-RU" i="1" dirty="0">
                <a:solidFill>
                  <a:srgbClr val="202122"/>
                </a:solidFill>
                <a:latin typeface="Arial" panose="020B0604020202020204" pitchFamily="34" charset="0"/>
              </a:rPr>
              <a:t>Начинают дрожать.</a:t>
            </a:r>
            <a:endParaRPr lang="ru-RU" dirty="0"/>
          </a:p>
        </p:txBody>
      </p:sp>
    </p:spTree>
    <p:extLst>
      <p:ext uri="{BB962C8B-B14F-4D97-AF65-F5344CB8AC3E}">
        <p14:creationId xmlns:p14="http://schemas.microsoft.com/office/powerpoint/2010/main" val="4095377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C53E5B-0268-AD4A-9B0C-2982837C6C32}"/>
              </a:ext>
            </a:extLst>
          </p:cNvPr>
          <p:cNvSpPr>
            <a:spLocks noGrp="1"/>
          </p:cNvSpPr>
          <p:nvPr>
            <p:ph type="title"/>
          </p:nvPr>
        </p:nvSpPr>
        <p:spPr>
          <a:xfrm>
            <a:off x="411892" y="731837"/>
            <a:ext cx="8732108" cy="927146"/>
          </a:xfrm>
        </p:spPr>
        <p:txBody>
          <a:bodyPr/>
          <a:lstStyle/>
          <a:p>
            <a:r>
              <a:rPr lang="ru-RU" b="1" dirty="0">
                <a:ln w="1905"/>
                <a:solidFill>
                  <a:srgbClr val="0070C0"/>
                </a:solidFill>
                <a:effectLst>
                  <a:innerShdw blurRad="69850" dist="43180" dir="5400000">
                    <a:srgbClr val="000000">
                      <a:alpha val="65000"/>
                    </a:srgbClr>
                  </a:innerShdw>
                </a:effectLst>
              </a:rPr>
              <a:t>Пакеты в </a:t>
            </a:r>
            <a:r>
              <a:rPr lang="en-US" b="1" dirty="0">
                <a:ln w="1905"/>
                <a:solidFill>
                  <a:srgbClr val="0070C0"/>
                </a:solidFill>
                <a:effectLst>
                  <a:innerShdw blurRad="69850" dist="43180" dir="5400000">
                    <a:srgbClr val="000000">
                      <a:alpha val="65000"/>
                    </a:srgbClr>
                  </a:innerShdw>
                </a:effectLst>
              </a:rPr>
              <a:t>Java</a:t>
            </a:r>
            <a:endParaRPr lang="ru-RU" dirty="0"/>
          </a:p>
        </p:txBody>
      </p:sp>
      <p:sp>
        <p:nvSpPr>
          <p:cNvPr id="3" name="Объект 2">
            <a:extLst>
              <a:ext uri="{FF2B5EF4-FFF2-40B4-BE49-F238E27FC236}">
                <a16:creationId xmlns:a16="http://schemas.microsoft.com/office/drawing/2014/main" id="{663531C2-68B5-0F49-B6F9-925CE1DADB0E}"/>
              </a:ext>
            </a:extLst>
          </p:cNvPr>
          <p:cNvSpPr>
            <a:spLocks noGrp="1"/>
          </p:cNvSpPr>
          <p:nvPr>
            <p:ph idx="1"/>
          </p:nvPr>
        </p:nvSpPr>
        <p:spPr>
          <a:xfrm>
            <a:off x="411892" y="1554480"/>
            <a:ext cx="8274908" cy="4571683"/>
          </a:xfrm>
        </p:spPr>
        <p:txBody>
          <a:bodyPr/>
          <a:lstStyle/>
          <a:p>
            <a:pPr lvl="0"/>
            <a:r>
              <a:rPr lang="ru-RU" dirty="0"/>
              <a:t>Для чего нужны пакеты?</a:t>
            </a:r>
            <a:endParaRPr lang="en-US" dirty="0"/>
          </a:p>
          <a:p>
            <a:pPr lvl="1"/>
            <a:r>
              <a:rPr lang="ru-RU" dirty="0"/>
              <a:t>Это способ логической группировки классов.</a:t>
            </a:r>
            <a:endParaRPr lang="ru-RU" sz="1600" dirty="0"/>
          </a:p>
          <a:p>
            <a:pPr lvl="1"/>
            <a:r>
              <a:rPr lang="ru-RU" dirty="0"/>
              <a:t>Комплект ПО, могущий распространяться независимо и применяться в сочетании с другими пакетами.</a:t>
            </a:r>
            <a:endParaRPr lang="ru-RU" sz="1600" dirty="0"/>
          </a:p>
          <a:p>
            <a:r>
              <a:rPr lang="ru-RU" dirty="0"/>
              <a:t>В состав пакетов входят:</a:t>
            </a:r>
          </a:p>
          <a:p>
            <a:pPr lvl="1"/>
            <a:r>
              <a:rPr lang="ru-RU" dirty="0"/>
              <a:t>классы;</a:t>
            </a:r>
          </a:p>
          <a:p>
            <a:pPr lvl="1"/>
            <a:r>
              <a:rPr lang="ru-RU" dirty="0"/>
              <a:t>интерфейсы;</a:t>
            </a:r>
          </a:p>
          <a:p>
            <a:pPr lvl="1"/>
            <a:r>
              <a:rPr lang="ru-RU" dirty="0"/>
              <a:t>вложенные пакеты;</a:t>
            </a:r>
          </a:p>
          <a:p>
            <a:endParaRPr lang="ru-RU" dirty="0"/>
          </a:p>
        </p:txBody>
      </p:sp>
      <p:sp>
        <p:nvSpPr>
          <p:cNvPr id="5" name="TextBox 4">
            <a:extLst>
              <a:ext uri="{FF2B5EF4-FFF2-40B4-BE49-F238E27FC236}">
                <a16:creationId xmlns:a16="http://schemas.microsoft.com/office/drawing/2014/main" id="{D3FA03AF-FF60-DD4D-B09D-5A9A38B7ADA4}"/>
              </a:ext>
            </a:extLst>
          </p:cNvPr>
          <p:cNvSpPr txBox="1"/>
          <p:nvPr/>
        </p:nvSpPr>
        <p:spPr>
          <a:xfrm>
            <a:off x="4572000" y="4648835"/>
            <a:ext cx="3461658" cy="1600438"/>
          </a:xfrm>
          <a:prstGeom prst="rect">
            <a:avLst/>
          </a:prstGeom>
          <a:solidFill>
            <a:schemeClr val="accent1">
              <a:lumMod val="20000"/>
              <a:lumOff val="80000"/>
            </a:schemeClr>
          </a:solidFill>
          <a:ln>
            <a:solidFill>
              <a:schemeClr val="accent2">
                <a:lumMod val="20000"/>
                <a:lumOff val="80000"/>
              </a:schemeClr>
            </a:solidFill>
          </a:ln>
        </p:spPr>
        <p:txBody>
          <a:bodyPr wrap="square" rtlCol="0">
            <a:spAutoFit/>
          </a:bodyPr>
          <a:lstStyle/>
          <a:p>
            <a:r>
              <a:rPr lang="ru-RU" sz="2000" dirty="0"/>
              <a:t>Объявление пакета:</a:t>
            </a:r>
          </a:p>
          <a:p>
            <a:r>
              <a:rPr lang="en-US" sz="2000" dirty="0">
                <a:latin typeface="CourierStd"/>
              </a:rPr>
              <a:t>package </a:t>
            </a:r>
            <a:r>
              <a:rPr lang="en-US" sz="2000" dirty="0" err="1">
                <a:latin typeface="CourierStd"/>
              </a:rPr>
              <a:t>mypa</a:t>
            </a:r>
            <a:r>
              <a:rPr lang="ru-RU" sz="2000" dirty="0">
                <a:latin typeface="CourierStd"/>
              </a:rPr>
              <a:t>с</a:t>
            </a:r>
            <a:r>
              <a:rPr lang="en-US" sz="2000" dirty="0" err="1">
                <a:latin typeface="CourierStd"/>
              </a:rPr>
              <a:t>kage</a:t>
            </a:r>
            <a:r>
              <a:rPr lang="en-US" sz="2000" dirty="0">
                <a:latin typeface="CourierStd"/>
              </a:rPr>
              <a:t>;</a:t>
            </a:r>
            <a:endParaRPr lang="ru-RU" sz="2000" dirty="0">
              <a:latin typeface="CourierStd"/>
            </a:endParaRPr>
          </a:p>
          <a:p>
            <a:r>
              <a:rPr lang="ru-RU" sz="2000" dirty="0"/>
              <a:t>Импорт пакета </a:t>
            </a:r>
          </a:p>
          <a:p>
            <a:r>
              <a:rPr lang="en-US" sz="2000" dirty="0">
                <a:latin typeface="CourierStd"/>
              </a:rPr>
              <a:t>import java.*;</a:t>
            </a:r>
          </a:p>
          <a:p>
            <a:endParaRPr lang="ru-RU" dirty="0"/>
          </a:p>
        </p:txBody>
      </p:sp>
    </p:spTree>
    <p:extLst>
      <p:ext uri="{BB962C8B-B14F-4D97-AF65-F5344CB8AC3E}">
        <p14:creationId xmlns:p14="http://schemas.microsoft.com/office/powerpoint/2010/main" val="320049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539314-15D0-1A4C-BF90-F3CB67922B23}"/>
              </a:ext>
            </a:extLst>
          </p:cNvPr>
          <p:cNvSpPr>
            <a:spLocks noGrp="1"/>
          </p:cNvSpPr>
          <p:nvPr>
            <p:ph type="title"/>
          </p:nvPr>
        </p:nvSpPr>
        <p:spPr/>
        <p:txBody>
          <a:bodyPr/>
          <a:lstStyle/>
          <a:p>
            <a:r>
              <a:rPr lang="ru-RU" b="1" dirty="0">
                <a:ln w="1905"/>
                <a:solidFill>
                  <a:srgbClr val="0070C0"/>
                </a:solidFill>
                <a:effectLst>
                  <a:innerShdw blurRad="69850" dist="43180" dir="5400000">
                    <a:srgbClr val="000000">
                      <a:alpha val="65000"/>
                    </a:srgbClr>
                  </a:innerShdw>
                </a:effectLst>
              </a:rPr>
              <a:t>Правила именования пакета</a:t>
            </a:r>
          </a:p>
        </p:txBody>
      </p:sp>
      <p:sp>
        <p:nvSpPr>
          <p:cNvPr id="3" name="Объект 2">
            <a:extLst>
              <a:ext uri="{FF2B5EF4-FFF2-40B4-BE49-F238E27FC236}">
                <a16:creationId xmlns:a16="http://schemas.microsoft.com/office/drawing/2014/main" id="{3100C328-1222-884C-9C8A-102B94928C74}"/>
              </a:ext>
            </a:extLst>
          </p:cNvPr>
          <p:cNvSpPr>
            <a:spLocks noGrp="1"/>
          </p:cNvSpPr>
          <p:nvPr>
            <p:ph idx="1"/>
          </p:nvPr>
        </p:nvSpPr>
        <p:spPr>
          <a:xfrm>
            <a:off x="313509" y="2340276"/>
            <a:ext cx="8373291" cy="3785887"/>
          </a:xfrm>
        </p:spPr>
        <p:txBody>
          <a:bodyPr/>
          <a:lstStyle/>
          <a:p>
            <a:pPr lvl="0"/>
            <a:r>
              <a:rPr lang="ru-RU" dirty="0"/>
              <a:t>Используется принцип такой же как при создании доменных имен, но только наоборот</a:t>
            </a:r>
          </a:p>
          <a:p>
            <a:pPr marL="0" lvl="0" defTabSz="457200"/>
            <a:r>
              <a:rPr lang="ru-RU" dirty="0"/>
              <a:t>Например </a:t>
            </a:r>
            <a:r>
              <a:rPr lang="en-US" dirty="0">
                <a:latin typeface="CourierStd"/>
              </a:rPr>
              <a:t>ru.mirea.it.ikbo.laba1</a:t>
            </a:r>
            <a:endParaRPr lang="ru-RU" dirty="0">
              <a:latin typeface="CourierStd"/>
            </a:endParaRPr>
          </a:p>
          <a:p>
            <a:pPr lvl="0"/>
            <a:r>
              <a:rPr lang="ru-RU" i="1" dirty="0"/>
              <a:t>Замечание при</a:t>
            </a:r>
            <a:r>
              <a:rPr lang="ru-RU" dirty="0">
                <a:latin typeface="CourierStd"/>
              </a:rPr>
              <a:t>: </a:t>
            </a:r>
            <a:r>
              <a:rPr lang="ru-RU" i="1" dirty="0"/>
              <a:t>создании программы на </a:t>
            </a:r>
            <a:r>
              <a:rPr lang="en-US" i="1" dirty="0"/>
              <a:t>Java</a:t>
            </a:r>
            <a:r>
              <a:rPr lang="ru-RU" i="1" dirty="0"/>
              <a:t> первым делом мы создаем пакет</a:t>
            </a:r>
            <a:endParaRPr lang="ru-RU" dirty="0"/>
          </a:p>
          <a:p>
            <a:endParaRPr lang="ru-RU" dirty="0"/>
          </a:p>
        </p:txBody>
      </p:sp>
    </p:spTree>
    <p:extLst>
      <p:ext uri="{BB962C8B-B14F-4D97-AF65-F5344CB8AC3E}">
        <p14:creationId xmlns:p14="http://schemas.microsoft.com/office/powerpoint/2010/main" val="2811390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539314-15D0-1A4C-BF90-F3CB67922B23}"/>
              </a:ext>
            </a:extLst>
          </p:cNvPr>
          <p:cNvSpPr>
            <a:spLocks noGrp="1"/>
          </p:cNvSpPr>
          <p:nvPr>
            <p:ph type="title"/>
          </p:nvPr>
        </p:nvSpPr>
        <p:spPr>
          <a:xfrm>
            <a:off x="607011" y="760308"/>
            <a:ext cx="8079789" cy="1003178"/>
          </a:xfrm>
        </p:spPr>
        <p:txBody>
          <a:bodyPr/>
          <a:lstStyle/>
          <a:p>
            <a:r>
              <a:rPr lang="ru-RU" b="1" dirty="0">
                <a:ln w="1905"/>
                <a:solidFill>
                  <a:srgbClr val="0070C0"/>
                </a:solidFill>
                <a:effectLst>
                  <a:innerShdw blurRad="69850" dist="43180" dir="5400000">
                    <a:srgbClr val="000000">
                      <a:alpha val="65000"/>
                    </a:srgbClr>
                  </a:innerShdw>
                </a:effectLst>
              </a:rPr>
              <a:t>Примеры пакетов</a:t>
            </a:r>
          </a:p>
        </p:txBody>
      </p:sp>
      <p:sp>
        <p:nvSpPr>
          <p:cNvPr id="3" name="Объект 2">
            <a:extLst>
              <a:ext uri="{FF2B5EF4-FFF2-40B4-BE49-F238E27FC236}">
                <a16:creationId xmlns:a16="http://schemas.microsoft.com/office/drawing/2014/main" id="{3100C328-1222-884C-9C8A-102B94928C74}"/>
              </a:ext>
            </a:extLst>
          </p:cNvPr>
          <p:cNvSpPr>
            <a:spLocks noGrp="1"/>
          </p:cNvSpPr>
          <p:nvPr>
            <p:ph idx="1"/>
          </p:nvPr>
        </p:nvSpPr>
        <p:spPr>
          <a:xfrm>
            <a:off x="182880" y="1489166"/>
            <a:ext cx="8503920" cy="4636997"/>
          </a:xfrm>
        </p:spPr>
        <p:txBody>
          <a:bodyPr/>
          <a:lstStyle/>
          <a:p>
            <a:r>
              <a:rPr lang="ru-RU" sz="2800" dirty="0">
                <a:latin typeface="Arial" charset="0"/>
              </a:rPr>
              <a:t>Классы стандартной библиотеки классов </a:t>
            </a:r>
            <a:r>
              <a:rPr lang="ru-RU" sz="2800" dirty="0" err="1">
                <a:latin typeface="Arial" charset="0"/>
              </a:rPr>
              <a:t>Java</a:t>
            </a:r>
            <a:r>
              <a:rPr lang="ru-RU" sz="2800" dirty="0">
                <a:latin typeface="Arial" charset="0"/>
              </a:rPr>
              <a:t> организованы в пакеты</a:t>
            </a:r>
          </a:p>
          <a:p>
            <a:r>
              <a:rPr lang="ru-RU" sz="2800" dirty="0">
                <a:latin typeface="Arial" charset="0"/>
              </a:rPr>
              <a:t>Некоторые из пакетов:</a:t>
            </a:r>
            <a:endParaRPr lang="en-US" sz="2800" dirty="0">
              <a:latin typeface="Arial" charset="0"/>
            </a:endParaRPr>
          </a:p>
          <a:p>
            <a:endParaRPr lang="ru-RU" dirty="0"/>
          </a:p>
        </p:txBody>
      </p:sp>
      <p:grpSp>
        <p:nvGrpSpPr>
          <p:cNvPr id="4" name="Group 8">
            <a:extLst>
              <a:ext uri="{FF2B5EF4-FFF2-40B4-BE49-F238E27FC236}">
                <a16:creationId xmlns:a16="http://schemas.microsoft.com/office/drawing/2014/main" id="{1053BE3E-B9F6-DE4C-94AC-F8AEE07435D3}"/>
              </a:ext>
            </a:extLst>
          </p:cNvPr>
          <p:cNvGrpSpPr>
            <a:grpSpLocks/>
          </p:cNvGrpSpPr>
          <p:nvPr/>
        </p:nvGrpSpPr>
        <p:grpSpPr bwMode="auto">
          <a:xfrm>
            <a:off x="675315" y="2913019"/>
            <a:ext cx="7793904" cy="2861774"/>
            <a:chOff x="953" y="1873"/>
            <a:chExt cx="5083" cy="1747"/>
          </a:xfrm>
        </p:grpSpPr>
        <p:sp>
          <p:nvSpPr>
            <p:cNvPr id="5" name="Text Box 5">
              <a:extLst>
                <a:ext uri="{FF2B5EF4-FFF2-40B4-BE49-F238E27FC236}">
                  <a16:creationId xmlns:a16="http://schemas.microsoft.com/office/drawing/2014/main" id="{88D10222-C9E1-EB4D-B4E4-42C57AD3BE62}"/>
                </a:ext>
              </a:extLst>
            </p:cNvPr>
            <p:cNvSpPr txBox="1">
              <a:spLocks noChangeArrowheads="1"/>
            </p:cNvSpPr>
            <p:nvPr/>
          </p:nvSpPr>
          <p:spPr bwMode="auto">
            <a:xfrm>
              <a:off x="953" y="1921"/>
              <a:ext cx="1739" cy="1691"/>
            </a:xfrm>
            <a:prstGeom prst="rect">
              <a:avLst/>
            </a:prstGeom>
            <a:ln/>
          </p:spPr>
          <p:style>
            <a:lnRef idx="1">
              <a:schemeClr val="accent2"/>
            </a:lnRef>
            <a:fillRef idx="2">
              <a:schemeClr val="accent2"/>
            </a:fillRef>
            <a:effectRef idx="1">
              <a:schemeClr val="accent2"/>
            </a:effectRef>
            <a:fontRef idx="minor">
              <a:schemeClr val="dk1"/>
            </a:fontRef>
          </p:style>
          <p:txBody>
            <a:bodyPr wrap="square" anchorCtr="1">
              <a:spAutoFit/>
            </a:bodyPr>
            <a:lstStyle/>
            <a:p>
              <a:pPr>
                <a:defRPr/>
              </a:pPr>
              <a:r>
                <a:rPr lang="en-US" sz="2000" b="1" u="sng" dirty="0">
                  <a:solidFill>
                    <a:srgbClr val="000090"/>
                  </a:solidFill>
                  <a:latin typeface="Arial Unicode MS" charset="0"/>
                </a:rPr>
                <a:t>Package</a:t>
              </a:r>
              <a:endParaRPr lang="en-US" sz="2000" b="1" dirty="0">
                <a:solidFill>
                  <a:srgbClr val="000090"/>
                </a:solidFill>
                <a:latin typeface="Arial Unicode MS" charset="0"/>
              </a:endParaRPr>
            </a:p>
            <a:p>
              <a:pPr>
                <a:spcBef>
                  <a:spcPct val="70000"/>
                </a:spcBef>
                <a:defRPr/>
              </a:pPr>
              <a:r>
                <a:rPr lang="en-US" sz="2000" b="1" dirty="0" err="1">
                  <a:solidFill>
                    <a:srgbClr val="000090"/>
                  </a:solidFill>
                  <a:latin typeface="Arial Unicode MS" charset="0"/>
                </a:rPr>
                <a:t>java.lang</a:t>
              </a:r>
              <a:endParaRPr lang="en-US" sz="2000" b="1" dirty="0">
                <a:solidFill>
                  <a:srgbClr val="000090"/>
                </a:solidFill>
                <a:latin typeface="Arial Unicode MS" charset="0"/>
              </a:endParaRPr>
            </a:p>
            <a:p>
              <a:pPr>
                <a:defRPr/>
              </a:pPr>
              <a:r>
                <a:rPr lang="en-US" sz="2000" b="1" dirty="0" err="1">
                  <a:solidFill>
                    <a:srgbClr val="000090"/>
                  </a:solidFill>
                  <a:latin typeface="Arial Unicode MS" charset="0"/>
                </a:rPr>
                <a:t>java.applet</a:t>
              </a:r>
              <a:endParaRPr lang="en-US" sz="2000" b="1" dirty="0">
                <a:solidFill>
                  <a:srgbClr val="000090"/>
                </a:solidFill>
                <a:latin typeface="Arial Unicode MS" charset="0"/>
              </a:endParaRPr>
            </a:p>
            <a:p>
              <a:pPr>
                <a:defRPr/>
              </a:pPr>
              <a:r>
                <a:rPr lang="en-US" sz="2000" b="1" dirty="0" err="1">
                  <a:solidFill>
                    <a:srgbClr val="000090"/>
                  </a:solidFill>
                  <a:latin typeface="Arial Unicode MS" charset="0"/>
                </a:rPr>
                <a:t>java.awt</a:t>
              </a:r>
              <a:endParaRPr lang="en-US" sz="2000" b="1" dirty="0">
                <a:solidFill>
                  <a:srgbClr val="000090"/>
                </a:solidFill>
                <a:latin typeface="Arial Unicode MS" charset="0"/>
              </a:endParaRPr>
            </a:p>
            <a:p>
              <a:pPr>
                <a:defRPr/>
              </a:pPr>
              <a:r>
                <a:rPr lang="en-US" sz="2000" b="1" dirty="0" err="1">
                  <a:solidFill>
                    <a:srgbClr val="000090"/>
                  </a:solidFill>
                  <a:latin typeface="Arial Unicode MS" charset="0"/>
                </a:rPr>
                <a:t>javax.swing</a:t>
              </a:r>
              <a:endParaRPr lang="en-US" sz="2000" b="1" dirty="0">
                <a:solidFill>
                  <a:srgbClr val="000090"/>
                </a:solidFill>
                <a:latin typeface="Arial Unicode MS" charset="0"/>
              </a:endParaRPr>
            </a:p>
            <a:p>
              <a:pPr>
                <a:defRPr/>
              </a:pPr>
              <a:r>
                <a:rPr lang="en-US" sz="2000" b="1" dirty="0" err="1">
                  <a:solidFill>
                    <a:srgbClr val="000090"/>
                  </a:solidFill>
                  <a:latin typeface="Arial Unicode MS" charset="0"/>
                </a:rPr>
                <a:t>java.net</a:t>
              </a:r>
              <a:endParaRPr lang="en-US" sz="2000" b="1" dirty="0">
                <a:solidFill>
                  <a:srgbClr val="000090"/>
                </a:solidFill>
                <a:latin typeface="Arial Unicode MS" charset="0"/>
              </a:endParaRPr>
            </a:p>
            <a:p>
              <a:pPr>
                <a:defRPr/>
              </a:pPr>
              <a:r>
                <a:rPr lang="en-US" sz="2000" b="1" dirty="0" err="1">
                  <a:solidFill>
                    <a:srgbClr val="000090"/>
                  </a:solidFill>
                  <a:latin typeface="Arial Unicode MS" charset="0"/>
                </a:rPr>
                <a:t>java.util</a:t>
              </a:r>
              <a:endParaRPr lang="en-US" sz="2000" b="1" dirty="0">
                <a:solidFill>
                  <a:srgbClr val="000090"/>
                </a:solidFill>
                <a:latin typeface="Arial Unicode MS" charset="0"/>
              </a:endParaRPr>
            </a:p>
            <a:p>
              <a:pPr>
                <a:defRPr/>
              </a:pPr>
              <a:r>
                <a:rPr lang="en-US" sz="2000" b="1" dirty="0" err="1">
                  <a:solidFill>
                    <a:srgbClr val="000090"/>
                  </a:solidFill>
                  <a:latin typeface="Arial Unicode MS" charset="0"/>
                </a:rPr>
                <a:t>javax.xml.parsers</a:t>
              </a:r>
              <a:endParaRPr lang="en-US" sz="2000" b="1" dirty="0">
                <a:solidFill>
                  <a:srgbClr val="000090"/>
                </a:solidFill>
                <a:latin typeface="Arial Unicode MS" charset="0"/>
              </a:endParaRPr>
            </a:p>
          </p:txBody>
        </p:sp>
        <p:sp>
          <p:nvSpPr>
            <p:cNvPr id="6" name="Text Box 6">
              <a:extLst>
                <a:ext uri="{FF2B5EF4-FFF2-40B4-BE49-F238E27FC236}">
                  <a16:creationId xmlns:a16="http://schemas.microsoft.com/office/drawing/2014/main" id="{C0405C42-25D0-5A43-9361-7C35E3222F96}"/>
                </a:ext>
              </a:extLst>
            </p:cNvPr>
            <p:cNvSpPr txBox="1">
              <a:spLocks noChangeArrowheads="1"/>
            </p:cNvSpPr>
            <p:nvPr/>
          </p:nvSpPr>
          <p:spPr bwMode="auto">
            <a:xfrm>
              <a:off x="2572" y="1873"/>
              <a:ext cx="3464" cy="17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1">
              <a:spAutoFit/>
            </a:bodyPr>
            <a:lstStyle/>
            <a:p>
              <a:pPr>
                <a:defRPr/>
              </a:pPr>
              <a:r>
                <a:rPr lang="ru-RU" sz="2000" b="1" u="sng" dirty="0">
                  <a:solidFill>
                    <a:srgbClr val="000090"/>
                  </a:solidFill>
                  <a:latin typeface="Arial Unicode MS" charset="0"/>
                </a:rPr>
                <a:t>Цель</a:t>
              </a:r>
              <a:endParaRPr lang="en-US" sz="2000" b="1" u="sng" dirty="0">
                <a:solidFill>
                  <a:srgbClr val="000090"/>
                </a:solidFill>
                <a:latin typeface="Arial Unicode MS" charset="0"/>
              </a:endParaRPr>
            </a:p>
            <a:p>
              <a:pPr>
                <a:defRPr/>
              </a:pPr>
              <a:endParaRPr lang="ru-RU" sz="2000" b="1" dirty="0">
                <a:solidFill>
                  <a:srgbClr val="000090"/>
                </a:solidFill>
                <a:latin typeface="Arial Unicode MS" charset="0"/>
              </a:endParaRPr>
            </a:p>
            <a:p>
              <a:pPr>
                <a:defRPr/>
              </a:pPr>
              <a:r>
                <a:rPr lang="ru-RU" sz="2000" b="1" dirty="0">
                  <a:solidFill>
                    <a:srgbClr val="000090"/>
                  </a:solidFill>
                  <a:latin typeface="Arial Unicode MS" charset="0"/>
                </a:rPr>
                <a:t>Общие классы </a:t>
              </a:r>
            </a:p>
            <a:p>
              <a:pPr>
                <a:defRPr/>
              </a:pPr>
              <a:r>
                <a:rPr lang="ru-RU" sz="2000" b="1" dirty="0">
                  <a:solidFill>
                    <a:srgbClr val="000090"/>
                  </a:solidFill>
                  <a:latin typeface="Arial Unicode MS" charset="0"/>
                </a:rPr>
                <a:t>Создание апплетов</a:t>
              </a:r>
              <a:endParaRPr lang="en-US" sz="2000" b="1" dirty="0">
                <a:solidFill>
                  <a:srgbClr val="000090"/>
                </a:solidFill>
                <a:latin typeface="Arial Unicode MS" charset="0"/>
              </a:endParaRPr>
            </a:p>
            <a:p>
              <a:pPr>
                <a:defRPr/>
              </a:pPr>
              <a:r>
                <a:rPr lang="ru-RU" sz="2000" b="1" dirty="0">
                  <a:solidFill>
                    <a:srgbClr val="000090"/>
                  </a:solidFill>
                  <a:latin typeface="Arial Unicode MS" charset="0"/>
                </a:rPr>
                <a:t>Графический интерфейс </a:t>
              </a:r>
            </a:p>
            <a:p>
              <a:pPr>
                <a:defRPr/>
              </a:pPr>
              <a:r>
                <a:rPr lang="ru-RU" sz="2000" b="1" dirty="0">
                  <a:solidFill>
                    <a:srgbClr val="000090"/>
                  </a:solidFill>
                  <a:latin typeface="Arial Unicode MS" charset="0"/>
                </a:rPr>
                <a:t>Доп. </a:t>
              </a:r>
              <a:r>
                <a:rPr lang="ru-RU" sz="2000" b="1" dirty="0" err="1">
                  <a:solidFill>
                    <a:srgbClr val="000090"/>
                  </a:solidFill>
                  <a:latin typeface="Arial Unicode MS" charset="0"/>
                </a:rPr>
                <a:t>Графич</a:t>
              </a:r>
              <a:r>
                <a:rPr lang="ru-RU" sz="2000" b="1" dirty="0">
                  <a:solidFill>
                    <a:srgbClr val="000090"/>
                  </a:solidFill>
                  <a:latin typeface="Arial Unicode MS" charset="0"/>
                </a:rPr>
                <a:t>. Возможности</a:t>
              </a:r>
            </a:p>
            <a:p>
              <a:pPr>
                <a:defRPr/>
              </a:pPr>
              <a:r>
                <a:rPr lang="ru-RU" sz="2000" b="1" dirty="0">
                  <a:solidFill>
                    <a:srgbClr val="000090"/>
                  </a:solidFill>
                  <a:latin typeface="Arial Unicode MS" charset="0"/>
                </a:rPr>
                <a:t>Сетевые коммуникации</a:t>
              </a:r>
              <a:endParaRPr lang="en-US" sz="2000" b="1" dirty="0">
                <a:solidFill>
                  <a:srgbClr val="000090"/>
                </a:solidFill>
                <a:latin typeface="Arial Unicode MS" charset="0"/>
              </a:endParaRPr>
            </a:p>
            <a:p>
              <a:pPr>
                <a:defRPr/>
              </a:pPr>
              <a:r>
                <a:rPr lang="ru-RU" sz="2000" b="1" dirty="0">
                  <a:solidFill>
                    <a:srgbClr val="000090"/>
                  </a:solidFill>
                  <a:latin typeface="Arial Unicode MS" charset="0"/>
                </a:rPr>
                <a:t>Утилиты</a:t>
              </a:r>
              <a:endParaRPr lang="en-US" sz="2000" b="1" dirty="0">
                <a:solidFill>
                  <a:srgbClr val="000090"/>
                </a:solidFill>
                <a:latin typeface="Arial Unicode MS" charset="0"/>
              </a:endParaRPr>
            </a:p>
            <a:p>
              <a:pPr>
                <a:defRPr/>
              </a:pPr>
              <a:r>
                <a:rPr lang="en-US" sz="2000" b="1" dirty="0" err="1">
                  <a:solidFill>
                    <a:srgbClr val="000090"/>
                  </a:solidFill>
                  <a:latin typeface="Arial Unicode MS" charset="0"/>
                </a:rPr>
                <a:t>О</a:t>
              </a:r>
              <a:r>
                <a:rPr lang="ru-RU" sz="2000" b="1" dirty="0" err="1">
                  <a:solidFill>
                    <a:srgbClr val="000090"/>
                  </a:solidFill>
                  <a:latin typeface="Arial Unicode MS" charset="0"/>
                </a:rPr>
                <a:t>бработка</a:t>
              </a:r>
              <a:r>
                <a:rPr lang="ru-RU" sz="2000" b="1" dirty="0">
                  <a:solidFill>
                    <a:srgbClr val="000090"/>
                  </a:solidFill>
                  <a:latin typeface="Arial Unicode MS" charset="0"/>
                </a:rPr>
                <a:t>  </a:t>
              </a:r>
              <a:r>
                <a:rPr lang="en-US" sz="2000" b="1" dirty="0">
                  <a:solidFill>
                    <a:srgbClr val="000090"/>
                  </a:solidFill>
                  <a:latin typeface="Arial Unicode MS" charset="0"/>
                </a:rPr>
                <a:t>XML</a:t>
              </a:r>
              <a:r>
                <a:rPr lang="ru-RU" sz="2000" b="1" dirty="0">
                  <a:solidFill>
                    <a:srgbClr val="000090"/>
                  </a:solidFill>
                  <a:latin typeface="Arial Unicode MS" charset="0"/>
                </a:rPr>
                <a:t> документов</a:t>
              </a:r>
              <a:endParaRPr lang="en-US" sz="2000" b="1" dirty="0">
                <a:solidFill>
                  <a:srgbClr val="000090"/>
                </a:solidFill>
                <a:latin typeface="Arial Unicode MS" charset="0"/>
              </a:endParaRPr>
            </a:p>
          </p:txBody>
        </p:sp>
      </p:grpSp>
    </p:spTree>
    <p:extLst>
      <p:ext uri="{BB962C8B-B14F-4D97-AF65-F5344CB8AC3E}">
        <p14:creationId xmlns:p14="http://schemas.microsoft.com/office/powerpoint/2010/main" val="2722928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539314-15D0-1A4C-BF90-F3CB67922B23}"/>
              </a:ext>
            </a:extLst>
          </p:cNvPr>
          <p:cNvSpPr>
            <a:spLocks noGrp="1"/>
          </p:cNvSpPr>
          <p:nvPr>
            <p:ph type="title"/>
          </p:nvPr>
        </p:nvSpPr>
        <p:spPr>
          <a:xfrm>
            <a:off x="607011" y="760308"/>
            <a:ext cx="8079789" cy="1003178"/>
          </a:xfrm>
        </p:spPr>
        <p:txBody>
          <a:bodyPr/>
          <a:lstStyle/>
          <a:p>
            <a:r>
              <a:rPr lang="ru-RU" b="1" dirty="0">
                <a:ln w="1905"/>
                <a:solidFill>
                  <a:srgbClr val="0070C0"/>
                </a:solidFill>
                <a:effectLst>
                  <a:innerShdw blurRad="69850" dist="43180" dir="5400000">
                    <a:srgbClr val="000000">
                      <a:alpha val="65000"/>
                    </a:srgbClr>
                  </a:innerShdw>
                </a:effectLst>
              </a:rPr>
              <a:t>Объявление импорта (</a:t>
            </a:r>
            <a:r>
              <a:rPr lang="en-US" b="1" dirty="0">
                <a:ln w="1905"/>
                <a:solidFill>
                  <a:srgbClr val="0070C0"/>
                </a:solidFill>
                <a:effectLst>
                  <a:innerShdw blurRad="69850" dist="43180" dir="5400000">
                    <a:srgbClr val="000000">
                      <a:alpha val="65000"/>
                    </a:srgbClr>
                  </a:innerShdw>
                </a:effectLst>
              </a:rPr>
              <a:t>import</a:t>
            </a:r>
            <a:r>
              <a:rPr lang="ru-RU" b="1" dirty="0">
                <a:ln w="1905"/>
                <a:solidFill>
                  <a:srgbClr val="0070C0"/>
                </a:solidFill>
                <a:effectLst>
                  <a:innerShdw blurRad="69850" dist="43180" dir="5400000">
                    <a:srgbClr val="000000">
                      <a:alpha val="65000"/>
                    </a:srgbClr>
                  </a:innerShdw>
                </a:effectLst>
              </a:rPr>
              <a:t>)</a:t>
            </a:r>
          </a:p>
        </p:txBody>
      </p:sp>
      <p:sp>
        <p:nvSpPr>
          <p:cNvPr id="3" name="Объект 2">
            <a:extLst>
              <a:ext uri="{FF2B5EF4-FFF2-40B4-BE49-F238E27FC236}">
                <a16:creationId xmlns:a16="http://schemas.microsoft.com/office/drawing/2014/main" id="{3100C328-1222-884C-9C8A-102B94928C74}"/>
              </a:ext>
            </a:extLst>
          </p:cNvPr>
          <p:cNvSpPr>
            <a:spLocks noGrp="1"/>
          </p:cNvSpPr>
          <p:nvPr>
            <p:ph idx="1"/>
          </p:nvPr>
        </p:nvSpPr>
        <p:spPr>
          <a:xfrm>
            <a:off x="235131" y="1515291"/>
            <a:ext cx="8451669" cy="5029200"/>
          </a:xfrm>
        </p:spPr>
        <p:txBody>
          <a:bodyPr/>
          <a:lstStyle/>
          <a:p>
            <a:pPr>
              <a:spcBef>
                <a:spcPct val="75000"/>
              </a:spcBef>
              <a:buNone/>
            </a:pPr>
            <a:r>
              <a:rPr lang="ru-RU" sz="2800" dirty="0">
                <a:latin typeface="Arial" charset="0"/>
              </a:rPr>
              <a:t>Если вы хотите использовать класс из пакета, вы можете использовать его полное имя</a:t>
            </a:r>
            <a:endParaRPr lang="en-US" sz="2800" dirty="0">
              <a:latin typeface="Arial" charset="0"/>
            </a:endParaRPr>
          </a:p>
          <a:p>
            <a:pPr algn="ctr">
              <a:spcBef>
                <a:spcPct val="75000"/>
              </a:spcBef>
              <a:buNone/>
            </a:pPr>
            <a:r>
              <a:rPr lang="en-US" b="1" dirty="0" err="1">
                <a:latin typeface="Courier New" charset="0"/>
              </a:rPr>
              <a:t>java.util.Scanner</a:t>
            </a:r>
            <a:endParaRPr lang="en-US" b="1" dirty="0">
              <a:latin typeface="Arial" charset="0"/>
            </a:endParaRPr>
          </a:p>
          <a:p>
            <a:pPr>
              <a:spcBef>
                <a:spcPct val="75000"/>
              </a:spcBef>
              <a:buNone/>
            </a:pPr>
            <a:r>
              <a:rPr lang="ru-RU" sz="2800" dirty="0">
                <a:latin typeface="Arial" charset="0"/>
              </a:rPr>
              <a:t>Или вы можете импортировать класс , а затем использовать только имя класса</a:t>
            </a:r>
            <a:endParaRPr lang="en-US" sz="2800" dirty="0">
              <a:latin typeface="Arial" charset="0"/>
            </a:endParaRPr>
          </a:p>
          <a:p>
            <a:pPr algn="ctr">
              <a:spcBef>
                <a:spcPct val="75000"/>
              </a:spcBef>
              <a:buNone/>
            </a:pPr>
            <a:r>
              <a:rPr lang="en-US" b="1" dirty="0">
                <a:latin typeface="Courier New" charset="0"/>
              </a:rPr>
              <a:t>import </a:t>
            </a:r>
            <a:r>
              <a:rPr lang="en-US" b="1" dirty="0" err="1">
                <a:latin typeface="Courier New" charset="0"/>
              </a:rPr>
              <a:t>java.util.Scanner</a:t>
            </a:r>
            <a:r>
              <a:rPr lang="en-US" b="1" dirty="0">
                <a:latin typeface="Courier New" charset="0"/>
              </a:rPr>
              <a:t>;</a:t>
            </a:r>
            <a:endParaRPr lang="en-US" b="1" dirty="0">
              <a:latin typeface="Arial" charset="0"/>
            </a:endParaRPr>
          </a:p>
          <a:p>
            <a:pPr>
              <a:spcBef>
                <a:spcPct val="75000"/>
              </a:spcBef>
              <a:buNone/>
            </a:pPr>
            <a:r>
              <a:rPr lang="ru-RU" sz="2800" dirty="0">
                <a:latin typeface="Arial" charset="0"/>
              </a:rPr>
              <a:t>Чтобы импортировать все классы в конкретного пакета , вы можете использовать</a:t>
            </a:r>
            <a:r>
              <a:rPr lang="en-US" sz="2800" dirty="0">
                <a:latin typeface="Arial" charset="0"/>
              </a:rPr>
              <a:t> </a:t>
            </a:r>
            <a:r>
              <a:rPr lang="ru-RU" sz="2800" dirty="0">
                <a:latin typeface="Arial" charset="0"/>
              </a:rPr>
              <a:t>символ звездочка </a:t>
            </a:r>
            <a:r>
              <a:rPr lang="en-US" sz="2800" dirty="0">
                <a:latin typeface="Arial" charset="0"/>
              </a:rPr>
              <a:t>* </a:t>
            </a:r>
          </a:p>
          <a:p>
            <a:pPr algn="ctr">
              <a:spcBef>
                <a:spcPct val="75000"/>
              </a:spcBef>
              <a:buNone/>
            </a:pPr>
            <a:r>
              <a:rPr lang="en-US" b="1" dirty="0">
                <a:latin typeface="Courier New" charset="0"/>
              </a:rPr>
              <a:t>import </a:t>
            </a:r>
            <a:r>
              <a:rPr lang="en-US" b="1" dirty="0" err="1">
                <a:latin typeface="Courier New" charset="0"/>
              </a:rPr>
              <a:t>java.util</a:t>
            </a:r>
            <a:r>
              <a:rPr lang="en-US" b="1" dirty="0">
                <a:latin typeface="Courier New" charset="0"/>
              </a:rPr>
              <a:t>.*;</a:t>
            </a:r>
            <a:endParaRPr lang="en-US" b="1" dirty="0">
              <a:latin typeface="Arial" charset="0"/>
            </a:endParaRPr>
          </a:p>
          <a:p>
            <a:endParaRPr lang="en-US" sz="2800" dirty="0">
              <a:latin typeface="Arial" charset="0"/>
            </a:endParaRPr>
          </a:p>
          <a:p>
            <a:endParaRPr lang="ru-RU" dirty="0"/>
          </a:p>
        </p:txBody>
      </p:sp>
    </p:spTree>
    <p:extLst>
      <p:ext uri="{BB962C8B-B14F-4D97-AF65-F5344CB8AC3E}">
        <p14:creationId xmlns:p14="http://schemas.microsoft.com/office/powerpoint/2010/main" val="1416647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1"/>
            <a:ext cx="7824788" cy="1371600"/>
          </a:xfrm>
        </p:spPr>
        <p:txBody>
          <a:bodyPr/>
          <a:lstStyle/>
          <a:p>
            <a:r>
              <a:rPr lang="ru-RU" b="1" dirty="0">
                <a:ln w="1905"/>
                <a:solidFill>
                  <a:srgbClr val="0070C0"/>
                </a:solidFill>
                <a:effectLst>
                  <a:innerShdw blurRad="69850" dist="43180" dir="5400000">
                    <a:srgbClr val="000000">
                      <a:alpha val="65000"/>
                    </a:srgbClr>
                  </a:innerShdw>
                </a:effectLst>
              </a:rPr>
              <a:t>Синтаксис</a:t>
            </a:r>
            <a:r>
              <a:rPr lang="en-US" b="1" dirty="0">
                <a:ln w="1905"/>
                <a:solidFill>
                  <a:srgbClr val="0070C0"/>
                </a:solidFill>
                <a:effectLst>
                  <a:innerShdw blurRad="69850" dist="43180" dir="5400000">
                    <a:srgbClr val="000000">
                      <a:alpha val="65000"/>
                    </a:srgbClr>
                  </a:innerShdw>
                </a:effectLst>
              </a:rPr>
              <a:t> </a:t>
            </a:r>
            <a:r>
              <a:rPr lang="ru-RU" b="1" dirty="0">
                <a:ln w="1905"/>
                <a:solidFill>
                  <a:srgbClr val="0070C0"/>
                </a:solidFill>
                <a:effectLst>
                  <a:innerShdw blurRad="69850" dist="43180" dir="5400000">
                    <a:srgbClr val="000000">
                      <a:alpha val="65000"/>
                    </a:srgbClr>
                  </a:innerShdw>
                </a:effectLst>
              </a:rPr>
              <a:t>и лексика </a:t>
            </a:r>
            <a:r>
              <a:rPr lang="en-US" b="1" dirty="0">
                <a:ln w="1905"/>
                <a:solidFill>
                  <a:srgbClr val="0070C0"/>
                </a:solidFill>
                <a:effectLst>
                  <a:innerShdw blurRad="69850" dist="43180" dir="5400000">
                    <a:srgbClr val="000000">
                      <a:alpha val="65000"/>
                    </a:srgbClr>
                  </a:innerShdw>
                </a:effectLst>
              </a:rPr>
              <a:t>Java</a:t>
            </a:r>
          </a:p>
        </p:txBody>
      </p:sp>
      <p:sp>
        <p:nvSpPr>
          <p:cNvPr id="5" name="Text Placeholder 4"/>
          <p:cNvSpPr>
            <a:spLocks noGrp="1"/>
          </p:cNvSpPr>
          <p:nvPr>
            <p:ph type="body" idx="1"/>
          </p:nvPr>
        </p:nvSpPr>
        <p:spPr>
          <a:xfrm>
            <a:off x="261258" y="1190007"/>
            <a:ext cx="4077383" cy="823913"/>
          </a:xfrm>
        </p:spPr>
        <p:txBody>
          <a:bodyPr/>
          <a:lstStyle/>
          <a:p>
            <a:r>
              <a:rPr lang="ru-RU" dirty="0"/>
              <a:t>Лексемы языка</a:t>
            </a:r>
            <a:endParaRPr lang="en-US" dirty="0"/>
          </a:p>
        </p:txBody>
      </p:sp>
      <p:sp>
        <p:nvSpPr>
          <p:cNvPr id="3" name="Content Placeholder 2"/>
          <p:cNvSpPr>
            <a:spLocks noGrp="1"/>
          </p:cNvSpPr>
          <p:nvPr>
            <p:ph sz="half" idx="2"/>
          </p:nvPr>
        </p:nvSpPr>
        <p:spPr>
          <a:xfrm>
            <a:off x="155576" y="2111188"/>
            <a:ext cx="3891990" cy="4289612"/>
          </a:xfrm>
        </p:spPr>
        <p:txBody>
          <a:bodyPr>
            <a:normAutofit lnSpcReduction="10000"/>
          </a:bodyPr>
          <a:lstStyle/>
          <a:p>
            <a:pPr lvl="1"/>
            <a:endParaRPr lang="ru-RU" sz="2900" dirty="0"/>
          </a:p>
          <a:p>
            <a:pPr lvl="0"/>
            <a:r>
              <a:rPr lang="ru-RU" dirty="0"/>
              <a:t>идентификаторы;</a:t>
            </a:r>
            <a:endParaRPr lang="ru-RU" sz="1600" dirty="0"/>
          </a:p>
          <a:p>
            <a:pPr lvl="0"/>
            <a:r>
              <a:rPr lang="ru-RU" dirty="0"/>
              <a:t>служебные слова </a:t>
            </a:r>
            <a:r>
              <a:rPr lang="en-US" dirty="0"/>
              <a:t>class, public, const, </a:t>
            </a:r>
            <a:r>
              <a:rPr lang="en-US" dirty="0" err="1"/>
              <a:t>goto</a:t>
            </a:r>
            <a:r>
              <a:rPr lang="en-US" dirty="0"/>
              <a:t>;</a:t>
            </a:r>
            <a:endParaRPr lang="ru-RU" sz="1600" dirty="0"/>
          </a:p>
          <a:p>
            <a:pPr lvl="0"/>
            <a:r>
              <a:rPr lang="ru-RU" dirty="0"/>
              <a:t>литералы;</a:t>
            </a:r>
            <a:endParaRPr lang="ru-RU" sz="1600" dirty="0"/>
          </a:p>
          <a:p>
            <a:pPr lvl="0"/>
            <a:r>
              <a:rPr lang="ru-RU" dirty="0"/>
              <a:t>разделители </a:t>
            </a:r>
            <a:r>
              <a:rPr lang="en-US" dirty="0"/>
              <a:t>{ } [ ] ( ) ; . , </a:t>
            </a:r>
            <a:r>
              <a:rPr lang="ru-RU" b="1" dirty="0"/>
              <a:t>    ;</a:t>
            </a:r>
            <a:endParaRPr lang="ru-RU" sz="1600" dirty="0"/>
          </a:p>
          <a:p>
            <a:pPr lvl="0"/>
            <a:r>
              <a:rPr lang="ru-RU" dirty="0"/>
              <a:t>операторы </a:t>
            </a:r>
            <a:r>
              <a:rPr lang="en-US" dirty="0"/>
              <a:t>= &gt; &lt; ! ? : == &amp;&amp; ||</a:t>
            </a:r>
            <a:r>
              <a:rPr lang="ru-RU" b="1" dirty="0"/>
              <a:t>   .</a:t>
            </a:r>
            <a:endParaRPr lang="ru-RU" sz="1600" dirty="0"/>
          </a:p>
        </p:txBody>
      </p:sp>
      <p:sp>
        <p:nvSpPr>
          <p:cNvPr id="6" name="Text Placeholder 5"/>
          <p:cNvSpPr>
            <a:spLocks noGrp="1"/>
          </p:cNvSpPr>
          <p:nvPr>
            <p:ph type="body" sz="quarter" idx="3"/>
          </p:nvPr>
        </p:nvSpPr>
        <p:spPr>
          <a:xfrm>
            <a:off x="4477200" y="1018902"/>
            <a:ext cx="4077383" cy="583061"/>
          </a:xfrm>
        </p:spPr>
        <p:txBody>
          <a:bodyPr/>
          <a:lstStyle/>
          <a:p>
            <a:r>
              <a:rPr lang="ru-RU" dirty="0"/>
              <a:t>Правила:</a:t>
            </a:r>
            <a:endParaRPr lang="en-US" dirty="0"/>
          </a:p>
        </p:txBody>
      </p:sp>
      <p:sp>
        <p:nvSpPr>
          <p:cNvPr id="4" name="Content Placeholder 3"/>
          <p:cNvSpPr>
            <a:spLocks noGrp="1"/>
          </p:cNvSpPr>
          <p:nvPr>
            <p:ph sz="quarter" idx="4"/>
          </p:nvPr>
        </p:nvSpPr>
        <p:spPr>
          <a:xfrm>
            <a:off x="4310743" y="1601964"/>
            <a:ext cx="4677682" cy="4875036"/>
          </a:xfrm>
        </p:spPr>
        <p:txBody>
          <a:bodyPr>
            <a:noAutofit/>
          </a:bodyPr>
          <a:lstStyle/>
          <a:p>
            <a:r>
              <a:rPr lang="ru-RU" sz="2400" dirty="0"/>
              <a:t>Нельзя использовать Пробел</a:t>
            </a:r>
            <a:r>
              <a:rPr lang="en-US" sz="2400" dirty="0"/>
              <a:t>,</a:t>
            </a:r>
            <a:r>
              <a:rPr lang="ru-RU" sz="2400" dirty="0"/>
              <a:t> !, "", £, %, &amp;, *, #, @, ~</a:t>
            </a:r>
          </a:p>
          <a:p>
            <a:r>
              <a:rPr lang="ru-RU" sz="2400" dirty="0"/>
              <a:t> переменные должны объявляться перед использованием</a:t>
            </a:r>
          </a:p>
          <a:p>
            <a:r>
              <a:rPr lang="ru-RU" sz="2400" dirty="0"/>
              <a:t>тип имя</a:t>
            </a:r>
            <a:r>
              <a:rPr lang="en-US" sz="2400" dirty="0"/>
              <a:t>;</a:t>
            </a:r>
            <a:endParaRPr lang="ru-RU" sz="2400" dirty="0"/>
          </a:p>
          <a:p>
            <a:pPr marL="0" indent="0">
              <a:buNone/>
            </a:pPr>
            <a:r>
              <a:rPr lang="ru-RU" sz="2400" dirty="0"/>
              <a:t>Например </a:t>
            </a:r>
          </a:p>
          <a:p>
            <a:r>
              <a:rPr lang="en-US" sz="2400" dirty="0"/>
              <a:t>int x; // </a:t>
            </a:r>
            <a:r>
              <a:rPr lang="ru-RU" sz="2400" dirty="0"/>
              <a:t>объявление переменной </a:t>
            </a:r>
            <a:r>
              <a:rPr lang="en-US" sz="2400" dirty="0"/>
              <a:t>x</a:t>
            </a:r>
            <a:r>
              <a:rPr lang="ru-RU" sz="2400" dirty="0"/>
              <a:t> целочисленного типа</a:t>
            </a:r>
          </a:p>
          <a:p>
            <a:r>
              <a:rPr lang="en-US" sz="2400" dirty="0"/>
              <a:t>x = 10; // </a:t>
            </a:r>
            <a:r>
              <a:rPr lang="ru-RU" sz="2400" dirty="0"/>
              <a:t>инициализация </a:t>
            </a:r>
            <a:r>
              <a:rPr lang="en-US" sz="2400" dirty="0"/>
              <a:t>x </a:t>
            </a:r>
            <a:endParaRPr lang="ru-RU" sz="2400" dirty="0"/>
          </a:p>
          <a:p>
            <a:r>
              <a:rPr lang="en-US" sz="2400" dirty="0"/>
              <a:t>int x = 10; //</a:t>
            </a:r>
            <a:r>
              <a:rPr lang="ru-RU" sz="2400" dirty="0"/>
              <a:t>объявление с </a:t>
            </a:r>
            <a:r>
              <a:rPr lang="ru-RU" sz="2400" dirty="0" err="1"/>
              <a:t>игнициализацией</a:t>
            </a:r>
            <a:endParaRPr lang="en-US" sz="2400" dirty="0"/>
          </a:p>
          <a:p>
            <a:endParaRPr lang="en-US" sz="2400" dirty="0"/>
          </a:p>
        </p:txBody>
      </p:sp>
    </p:spTree>
    <p:extLst>
      <p:ext uri="{BB962C8B-B14F-4D97-AF65-F5344CB8AC3E}">
        <p14:creationId xmlns:p14="http://schemas.microsoft.com/office/powerpoint/2010/main" val="2739179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381000" y="456253"/>
            <a:ext cx="8382000" cy="1143948"/>
          </a:xfrm>
        </p:spPr>
        <p:txBody>
          <a:bodyPr/>
          <a:lstStyle/>
          <a:p>
            <a:r>
              <a:rPr lang="ru-RU" b="1" dirty="0">
                <a:ln w="1905"/>
                <a:solidFill>
                  <a:srgbClr val="0070C0"/>
                </a:solidFill>
                <a:effectLst>
                  <a:innerShdw blurRad="69850" dist="43180" dir="5400000">
                    <a:srgbClr val="000000">
                      <a:alpha val="65000"/>
                    </a:srgbClr>
                  </a:innerShdw>
                </a:effectLst>
              </a:rPr>
              <a:t>Типы данных в </a:t>
            </a:r>
            <a:r>
              <a:rPr lang="en-US" b="1" dirty="0">
                <a:ln w="1905"/>
                <a:solidFill>
                  <a:srgbClr val="0070C0"/>
                </a:solidFill>
                <a:effectLst>
                  <a:innerShdw blurRad="69850" dist="43180" dir="5400000">
                    <a:srgbClr val="000000">
                      <a:alpha val="65000"/>
                    </a:srgbClr>
                  </a:innerShdw>
                </a:effectLst>
              </a:rPr>
              <a:t>Java</a:t>
            </a:r>
            <a:br>
              <a:rPr lang="en-US" b="1" dirty="0">
                <a:ln w="1905"/>
                <a:solidFill>
                  <a:srgbClr val="0070C0"/>
                </a:solidFill>
                <a:effectLst>
                  <a:innerShdw blurRad="69850" dist="43180" dir="5400000">
                    <a:srgbClr val="000000">
                      <a:alpha val="65000"/>
                    </a:srgbClr>
                  </a:innerShdw>
                </a:effectLst>
              </a:rPr>
            </a:br>
            <a:endParaRPr lang="en-US" b="1" dirty="0">
              <a:ln w="1905"/>
              <a:solidFill>
                <a:srgbClr val="0070C0"/>
              </a:solidFill>
              <a:effectLst>
                <a:innerShdw blurRad="69850" dist="43180" dir="5400000">
                  <a:srgbClr val="000000">
                    <a:alpha val="65000"/>
                  </a:srgbClr>
                </a:innerShdw>
              </a:effectLst>
            </a:endParaRPr>
          </a:p>
        </p:txBody>
      </p:sp>
      <p:graphicFrame>
        <p:nvGraphicFramePr>
          <p:cNvPr id="5" name="Content Placeholder 4"/>
          <p:cNvGraphicFramePr>
            <a:graphicFrameLocks noGrp="1"/>
          </p:cNvGraphicFramePr>
          <p:nvPr>
            <p:ph sz="half" idx="1"/>
          </p:nvPr>
        </p:nvGraphicFramePr>
        <p:xfrm>
          <a:off x="4540713" y="1895525"/>
          <a:ext cx="4482263"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nvGraphicFramePr>
        <p:xfrm>
          <a:off x="380999" y="1819325"/>
          <a:ext cx="4159713" cy="3886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536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1089210" y="486860"/>
            <a:ext cx="7898035" cy="1311128"/>
          </a:xfrm>
          <a:prstGeom prst="rect">
            <a:avLst/>
          </a:prstGeom>
        </p:spPr>
        <p:txBody>
          <a:bodyPr wrap="square">
            <a:spAutoFit/>
          </a:bodyPr>
          <a:lstStyle/>
          <a:p>
            <a:pPr>
              <a:lnSpc>
                <a:spcPct val="90000"/>
              </a:lnSpc>
              <a:spcBef>
                <a:spcPct val="0"/>
              </a:spcBef>
            </a:pPr>
            <a:r>
              <a:rPr lang="ru-RU" sz="4400" b="1" dirty="0">
                <a:ln w="1905"/>
                <a:solidFill>
                  <a:srgbClr val="0070C0"/>
                </a:solidFill>
                <a:effectLst>
                  <a:innerShdw blurRad="69850" dist="43180" dir="5400000">
                    <a:srgbClr val="000000">
                      <a:alpha val="65000"/>
                    </a:srgbClr>
                  </a:innerShdw>
                </a:effectLst>
                <a:latin typeface="+mj-lt"/>
                <a:ea typeface="+mj-ea"/>
                <a:cs typeface="+mj-cs"/>
              </a:rPr>
              <a:t>Примитивные (простые) типы данных</a:t>
            </a:r>
            <a:endParaRPr lang="en-US" sz="4400" b="1" dirty="0">
              <a:ln w="1905"/>
              <a:solidFill>
                <a:srgbClr val="0070C0"/>
              </a:solidFill>
              <a:effectLst>
                <a:innerShdw blurRad="69850" dist="43180" dir="5400000">
                  <a:srgbClr val="000000">
                    <a:alpha val="65000"/>
                  </a:srgbClr>
                </a:inn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156755" y="1669673"/>
            <a:ext cx="8987245" cy="5032147"/>
          </a:xfrm>
          <a:prstGeom prst="rect">
            <a:avLst/>
          </a:prstGeom>
          <a:solidFill>
            <a:schemeClr val="accent1">
              <a:lumMod val="20000"/>
              <a:lumOff val="80000"/>
            </a:schemeClr>
          </a:solidFill>
        </p:spPr>
        <p:txBody>
          <a:bodyPr wrap="square" rtlCol="0">
            <a:spAutoFit/>
          </a:bodyPr>
          <a:lstStyle/>
          <a:p>
            <a:pPr algn="just">
              <a:lnSpc>
                <a:spcPct val="150000"/>
              </a:lnSpc>
              <a:spcAft>
                <a:spcPts val="800"/>
              </a:spcAft>
            </a:pPr>
            <a:r>
              <a:rPr lang="ru-RU" dirty="0">
                <a:latin typeface="Times New Roman" panose="02020603050405020304" pitchFamily="18" charset="0"/>
              </a:rPr>
              <a:t>Целочисленные</a:t>
            </a:r>
          </a:p>
          <a:p>
            <a:pPr marL="342900" lvl="0" indent="-342900" algn="just">
              <a:lnSpc>
                <a:spcPct val="150000"/>
              </a:lnSpc>
              <a:spcAft>
                <a:spcPts val="800"/>
              </a:spcAft>
              <a:buFont typeface="+mj-lt"/>
              <a:buAutoNum type="arabicPeriod"/>
            </a:pPr>
            <a:r>
              <a:rPr lang="en-US" b="1" dirty="0">
                <a:latin typeface="Courier New" panose="02070309020205020404" pitchFamily="49" charset="0"/>
                <a:ea typeface="Times New Roman" panose="02020603050405020304" pitchFamily="18" charset="0"/>
              </a:rPr>
              <a:t>char</a:t>
            </a:r>
            <a:r>
              <a:rPr lang="ru-RU" b="1" dirty="0">
                <a:latin typeface="Times New Roman" panose="02020603050405020304" pitchFamily="18" charset="0"/>
                <a:ea typeface="Times New Roman" panose="02020603050405020304" pitchFamily="18" charset="0"/>
              </a:rPr>
              <a:t> – </a:t>
            </a:r>
            <a:r>
              <a:rPr lang="en-US" b="1" dirty="0">
                <a:latin typeface="Times New Roman" panose="02020603050405020304" pitchFamily="18" charset="0"/>
                <a:ea typeface="Times New Roman" panose="02020603050405020304" pitchFamily="18" charset="0"/>
              </a:rPr>
              <a:t>16-</a:t>
            </a:r>
            <a:r>
              <a:rPr lang="ru-RU" b="1" dirty="0">
                <a:latin typeface="Times New Roman" panose="02020603050405020304" pitchFamily="18" charset="0"/>
                <a:ea typeface="Times New Roman" panose="02020603050405020304" pitchFamily="18" charset="0"/>
              </a:rPr>
              <a:t>битовый символ </a:t>
            </a:r>
            <a:r>
              <a:rPr lang="en-US" b="1" dirty="0">
                <a:latin typeface="Times New Roman" panose="02020603050405020304" pitchFamily="18" charset="0"/>
                <a:ea typeface="Times New Roman" panose="02020603050405020304" pitchFamily="18" charset="0"/>
              </a:rPr>
              <a:t>Unicode</a:t>
            </a:r>
            <a:r>
              <a:rPr lang="ru-RU" b="1" dirty="0">
                <a:latin typeface="Times New Roman" panose="02020603050405020304" pitchFamily="18" charset="0"/>
                <a:ea typeface="Times New Roman" panose="02020603050405020304" pitchFamily="18" charset="0"/>
              </a:rPr>
              <a:t>,</a:t>
            </a:r>
            <a:endParaRPr lang="ru-RU" sz="1100" b="1" dirty="0">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Font typeface="+mj-lt"/>
              <a:buAutoNum type="arabicPeriod"/>
            </a:pPr>
            <a:r>
              <a:rPr lang="en-US" b="1" dirty="0">
                <a:latin typeface="Courier New" panose="02070309020205020404" pitchFamily="49" charset="0"/>
                <a:ea typeface="Times New Roman" panose="02020603050405020304" pitchFamily="18" charset="0"/>
              </a:rPr>
              <a:t>byte</a:t>
            </a:r>
            <a:r>
              <a:rPr lang="ru-RU" b="1" dirty="0">
                <a:latin typeface="Times New Roman" panose="02020603050405020304" pitchFamily="18" charset="0"/>
                <a:ea typeface="Times New Roman" panose="02020603050405020304" pitchFamily="18" charset="0"/>
              </a:rPr>
              <a:t> – 8-битовое целое число со знаком,</a:t>
            </a:r>
            <a:endParaRPr lang="ru-RU" sz="1100" b="1" dirty="0">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Font typeface="+mj-lt"/>
              <a:buAutoNum type="arabicPeriod"/>
            </a:pPr>
            <a:r>
              <a:rPr lang="en-US" b="1" dirty="0">
                <a:latin typeface="Courier New" panose="02070309020205020404" pitchFamily="49" charset="0"/>
                <a:ea typeface="Times New Roman" panose="02020603050405020304" pitchFamily="18" charset="0"/>
              </a:rPr>
              <a:t>short</a:t>
            </a:r>
            <a:r>
              <a:rPr lang="ru-RU" b="1" dirty="0">
                <a:latin typeface="Times New Roman" panose="02020603050405020304" pitchFamily="18" charset="0"/>
                <a:ea typeface="Times New Roman" panose="02020603050405020304" pitchFamily="18" charset="0"/>
              </a:rPr>
              <a:t> – 16-битовое целое число со знаком,</a:t>
            </a:r>
            <a:endParaRPr lang="ru-RU" sz="1100" b="1" dirty="0">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Font typeface="+mj-lt"/>
              <a:buAutoNum type="arabicPeriod"/>
            </a:pPr>
            <a:r>
              <a:rPr lang="en-US" b="1" dirty="0">
                <a:latin typeface="Courier New" panose="02070309020205020404" pitchFamily="49" charset="0"/>
                <a:ea typeface="Times New Roman" panose="02020603050405020304" pitchFamily="18" charset="0"/>
              </a:rPr>
              <a:t>int</a:t>
            </a:r>
            <a:r>
              <a:rPr lang="ru-RU" b="1" dirty="0">
                <a:latin typeface="Times New Roman" panose="02020603050405020304" pitchFamily="18" charset="0"/>
                <a:ea typeface="Times New Roman" panose="02020603050405020304" pitchFamily="18" charset="0"/>
              </a:rPr>
              <a:t> – 32-битовое целое число со знаком,</a:t>
            </a:r>
            <a:endParaRPr lang="ru-RU" sz="1100" b="1" dirty="0">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Font typeface="+mj-lt"/>
              <a:buAutoNum type="arabicPeriod"/>
            </a:pPr>
            <a:r>
              <a:rPr lang="en-US" b="1" dirty="0">
                <a:latin typeface="Courier New" panose="02070309020205020404" pitchFamily="49" charset="0"/>
                <a:ea typeface="Times New Roman" panose="02020603050405020304" pitchFamily="18" charset="0"/>
              </a:rPr>
              <a:t>long</a:t>
            </a:r>
            <a:r>
              <a:rPr lang="ru-RU" b="1" dirty="0">
                <a:latin typeface="Times New Roman" panose="02020603050405020304" pitchFamily="18" charset="0"/>
                <a:ea typeface="Times New Roman" panose="02020603050405020304" pitchFamily="18" charset="0"/>
              </a:rPr>
              <a:t> – 64-битовое целое число со знаком.</a:t>
            </a:r>
            <a:endParaRPr lang="ru-RU" sz="1100" b="1" dirty="0">
              <a:latin typeface="Times New Roman" panose="02020603050405020304" pitchFamily="18" charset="0"/>
              <a:ea typeface="Times New Roman" panose="02020603050405020304" pitchFamily="18" charset="0"/>
            </a:endParaRPr>
          </a:p>
          <a:p>
            <a:pPr lvl="0" algn="just">
              <a:lnSpc>
                <a:spcPct val="150000"/>
              </a:lnSpc>
              <a:spcAft>
                <a:spcPts val="800"/>
              </a:spcAft>
            </a:pPr>
            <a:r>
              <a:rPr lang="ru-RU" dirty="0">
                <a:latin typeface="Times New Roman" panose="02020603050405020304" pitchFamily="18" charset="0"/>
                <a:ea typeface="Times New Roman" panose="02020603050405020304" pitchFamily="18" charset="0"/>
              </a:rPr>
              <a:t>Вещественные типы:</a:t>
            </a:r>
            <a:endParaRPr lang="ru-RU" sz="11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Font typeface="+mj-lt"/>
              <a:buAutoNum type="arabicPeriod"/>
            </a:pPr>
            <a:r>
              <a:rPr lang="en-US" b="1" dirty="0">
                <a:latin typeface="Courier New" panose="02070309020205020404" pitchFamily="49" charset="0"/>
                <a:ea typeface="Times New Roman" panose="02020603050405020304" pitchFamily="18" charset="0"/>
              </a:rPr>
              <a:t>float</a:t>
            </a:r>
            <a:r>
              <a:rPr lang="ru-RU" b="1" dirty="0">
                <a:latin typeface="Times New Roman" panose="02020603050405020304" pitchFamily="18" charset="0"/>
                <a:ea typeface="Times New Roman" panose="02020603050405020304" pitchFamily="18" charset="0"/>
              </a:rPr>
              <a:t> – 32-битовое число с плавающей точкой (</a:t>
            </a:r>
            <a:r>
              <a:rPr lang="en-US" b="1" dirty="0">
                <a:latin typeface="Times New Roman" panose="02020603050405020304" pitchFamily="18" charset="0"/>
                <a:ea typeface="Times New Roman" panose="02020603050405020304" pitchFamily="18" charset="0"/>
              </a:rPr>
              <a:t>IEEE</a:t>
            </a:r>
            <a:r>
              <a:rPr lang="ru-RU" b="1" dirty="0">
                <a:latin typeface="Times New Roman" panose="02020603050405020304" pitchFamily="18" charset="0"/>
                <a:ea typeface="Times New Roman" panose="02020603050405020304" pitchFamily="18" charset="0"/>
              </a:rPr>
              <a:t> 754-1985),</a:t>
            </a:r>
            <a:endParaRPr lang="ru-RU" sz="1100" b="1" dirty="0">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Font typeface="+mj-lt"/>
              <a:buAutoNum type="arabicPeriod"/>
            </a:pPr>
            <a:r>
              <a:rPr lang="en-US" b="1" dirty="0">
                <a:latin typeface="Courier New" panose="02070309020205020404" pitchFamily="49" charset="0"/>
                <a:ea typeface="Times New Roman" panose="02020603050405020304" pitchFamily="18" charset="0"/>
              </a:rPr>
              <a:t>double</a:t>
            </a:r>
            <a:r>
              <a:rPr lang="ru-RU" b="1" dirty="0">
                <a:latin typeface="Times New Roman" panose="02020603050405020304" pitchFamily="18" charset="0"/>
                <a:ea typeface="Times New Roman" panose="02020603050405020304" pitchFamily="18" charset="0"/>
              </a:rPr>
              <a:t> – 64-битовое число с плавающей точкой (</a:t>
            </a:r>
            <a:r>
              <a:rPr lang="en-US" b="1" dirty="0">
                <a:latin typeface="Times New Roman" panose="02020603050405020304" pitchFamily="18" charset="0"/>
                <a:ea typeface="Times New Roman" panose="02020603050405020304" pitchFamily="18" charset="0"/>
              </a:rPr>
              <a:t>IEEE</a:t>
            </a:r>
            <a:r>
              <a:rPr lang="ru-RU" b="1" dirty="0">
                <a:latin typeface="Times New Roman" panose="02020603050405020304" pitchFamily="18" charset="0"/>
                <a:ea typeface="Times New Roman" panose="02020603050405020304" pitchFamily="18" charset="0"/>
              </a:rPr>
              <a:t> 754-1985).</a:t>
            </a:r>
            <a:endParaRPr lang="ru-RU" b="1" dirty="0"/>
          </a:p>
          <a:p>
            <a:endParaRPr lang="en-US" dirty="0"/>
          </a:p>
        </p:txBody>
      </p:sp>
      <p:sp>
        <p:nvSpPr>
          <p:cNvPr id="3" name="TextBox 2">
            <a:extLst>
              <a:ext uri="{FF2B5EF4-FFF2-40B4-BE49-F238E27FC236}">
                <a16:creationId xmlns:a16="http://schemas.microsoft.com/office/drawing/2014/main" id="{6CBF2DFD-C164-2C4F-A188-314C564D3E89}"/>
              </a:ext>
            </a:extLst>
          </p:cNvPr>
          <p:cNvSpPr txBox="1"/>
          <p:nvPr/>
        </p:nvSpPr>
        <p:spPr>
          <a:xfrm>
            <a:off x="4473069" y="1669673"/>
            <a:ext cx="3540036" cy="923330"/>
          </a:xfrm>
          <a:prstGeom prst="rect">
            <a:avLst/>
          </a:prstGeom>
          <a:noFill/>
        </p:spPr>
        <p:txBody>
          <a:bodyPr wrap="square" rtlCol="0">
            <a:spAutoFit/>
          </a:bodyPr>
          <a:lstStyle/>
          <a:p>
            <a:pPr lvl="0" defTabSz="914400">
              <a:defRPr/>
            </a:pPr>
            <a:r>
              <a:rPr lang="en-US" b="1" dirty="0" err="1">
                <a:latin typeface="Courier New" panose="02070309020205020404" pitchFamily="49" charset="0"/>
              </a:rPr>
              <a:t>boolean</a:t>
            </a:r>
            <a:r>
              <a:rPr lang="ru-RU" dirty="0"/>
              <a:t> </a:t>
            </a:r>
            <a:r>
              <a:rPr lang="ru-RU" dirty="0">
                <a:latin typeface="Times New Roman" panose="02020603050405020304" pitchFamily="18" charset="0"/>
              </a:rPr>
              <a:t>допускает хранение значений </a:t>
            </a:r>
            <a:r>
              <a:rPr lang="en-US" dirty="0">
                <a:latin typeface="Times New Roman" panose="02020603050405020304" pitchFamily="18" charset="0"/>
              </a:rPr>
              <a:t>true</a:t>
            </a:r>
            <a:r>
              <a:rPr lang="ru-RU" dirty="0">
                <a:latin typeface="Times New Roman" panose="02020603050405020304" pitchFamily="18" charset="0"/>
              </a:rPr>
              <a:t> или </a:t>
            </a:r>
            <a:r>
              <a:rPr lang="en-US" dirty="0">
                <a:latin typeface="Times New Roman" panose="02020603050405020304" pitchFamily="18" charset="0"/>
              </a:rPr>
              <a:t>false</a:t>
            </a:r>
            <a:r>
              <a:rPr lang="ru-RU" dirty="0">
                <a:latin typeface="Times New Roman" panose="02020603050405020304" pitchFamily="18" charset="0"/>
              </a:rPr>
              <a:t>.</a:t>
            </a:r>
          </a:p>
          <a:p>
            <a:pPr lvl="0"/>
            <a:endParaRPr lang="ru-RU" dirty="0"/>
          </a:p>
        </p:txBody>
      </p:sp>
      <p:pic>
        <p:nvPicPr>
          <p:cNvPr id="5" name="Рисунок 4">
            <a:extLst>
              <a:ext uri="{FF2B5EF4-FFF2-40B4-BE49-F238E27FC236}">
                <a16:creationId xmlns:a16="http://schemas.microsoft.com/office/drawing/2014/main" id="{EB493716-FD31-6046-B647-2D7646727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998" y="2286108"/>
            <a:ext cx="1993900" cy="3771900"/>
          </a:xfrm>
          <a:prstGeom prst="rect">
            <a:avLst/>
          </a:prstGeom>
        </p:spPr>
      </p:pic>
    </p:spTree>
    <p:extLst>
      <p:ext uri="{BB962C8B-B14F-4D97-AF65-F5344CB8AC3E}">
        <p14:creationId xmlns:p14="http://schemas.microsoft.com/office/powerpoint/2010/main" val="29357782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1089210" y="791557"/>
            <a:ext cx="7898035" cy="701731"/>
          </a:xfrm>
          <a:prstGeom prst="rect">
            <a:avLst/>
          </a:prstGeom>
        </p:spPr>
        <p:txBody>
          <a:bodyPr wrap="square">
            <a:spAutoFit/>
          </a:bodyPr>
          <a:lstStyle/>
          <a:p>
            <a:pPr>
              <a:lnSpc>
                <a:spcPct val="90000"/>
              </a:lnSpc>
              <a:spcBef>
                <a:spcPct val="0"/>
              </a:spcBef>
            </a:pPr>
            <a:r>
              <a:rPr lang="ru-RU" sz="4400" b="1" dirty="0">
                <a:ln w="1905"/>
                <a:solidFill>
                  <a:srgbClr val="0070C0"/>
                </a:solidFill>
                <a:effectLst>
                  <a:innerShdw blurRad="69850" dist="43180" dir="5400000">
                    <a:srgbClr val="000000">
                      <a:alpha val="65000"/>
                    </a:srgbClr>
                  </a:innerShdw>
                </a:effectLst>
                <a:latin typeface="+mj-lt"/>
                <a:ea typeface="+mj-ea"/>
                <a:cs typeface="+mj-cs"/>
              </a:rPr>
              <a:t>Ссылочные типы данных</a:t>
            </a:r>
            <a:endParaRPr lang="en-US" sz="4400" b="1" dirty="0">
              <a:ln w="1905"/>
              <a:solidFill>
                <a:srgbClr val="0070C0"/>
              </a:solidFill>
              <a:effectLst>
                <a:innerShdw blurRad="69850" dist="43180" dir="5400000">
                  <a:srgbClr val="000000">
                    <a:alpha val="65000"/>
                  </a:srgbClr>
                </a:inn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174813" y="1496366"/>
            <a:ext cx="8485862" cy="4514056"/>
          </a:xfrm>
          <a:prstGeom prst="rect">
            <a:avLst/>
          </a:prstGeom>
          <a:noFill/>
        </p:spPr>
        <p:txBody>
          <a:bodyPr wrap="square" rtlCol="0">
            <a:spAutoFit/>
          </a:bodyPr>
          <a:lstStyle/>
          <a:p>
            <a:pPr lvl="0" algn="just">
              <a:lnSpc>
                <a:spcPct val="150000"/>
              </a:lnSpc>
              <a:spcAft>
                <a:spcPts val="800"/>
              </a:spcAft>
            </a:pPr>
            <a:r>
              <a:rPr lang="ru-RU" dirty="0">
                <a:latin typeface="Times New Roman" panose="02020603050405020304" pitchFamily="18" charset="0"/>
              </a:rPr>
              <a:t>Переменные типа класс – ссылки на объекты </a:t>
            </a:r>
          </a:p>
          <a:p>
            <a:pPr marL="342900" lvl="0" indent="-342900" algn="just">
              <a:lnSpc>
                <a:spcPct val="150000"/>
              </a:lnSpc>
              <a:spcAft>
                <a:spcPts val="800"/>
              </a:spcAft>
              <a:buFont typeface="+mj-lt"/>
              <a:buAutoNum type="arabicPeriod"/>
            </a:pPr>
            <a:r>
              <a:rPr lang="ru-RU" dirty="0">
                <a:latin typeface="Courier New" panose="02070309020205020404" pitchFamily="49" charset="0"/>
                <a:ea typeface="Times New Roman" panose="02020603050405020304" pitchFamily="18" charset="0"/>
              </a:rPr>
              <a:t>Классы</a:t>
            </a:r>
            <a:r>
              <a:rPr lang="ru-RU" dirty="0">
                <a:latin typeface="Times New Roman" panose="02020603050405020304" pitchFamily="18" charset="0"/>
                <a:ea typeface="Times New Roman" panose="02020603050405020304" pitchFamily="18" charset="0"/>
              </a:rPr>
              <a:t> –  переменные типа класс </a:t>
            </a:r>
          </a:p>
          <a:p>
            <a:pPr marL="342900" lvl="0" indent="-342900" algn="just">
              <a:lnSpc>
                <a:spcPct val="150000"/>
              </a:lnSpc>
              <a:spcAft>
                <a:spcPts val="800"/>
              </a:spcAft>
              <a:buFont typeface="+mj-lt"/>
              <a:buAutoNum type="arabicPeriod"/>
            </a:pPr>
            <a:r>
              <a:rPr lang="ru-RU" dirty="0">
                <a:latin typeface="Courier New" panose="02070309020205020404" pitchFamily="49" charset="0"/>
                <a:ea typeface="Times New Roman" panose="02020603050405020304" pitchFamily="18" charset="0"/>
              </a:rPr>
              <a:t>Интерфейсы</a:t>
            </a:r>
            <a:r>
              <a:rPr lang="ru-RU" dirty="0">
                <a:latin typeface="Times New Roman" panose="02020603050405020304" pitchFamily="18" charset="0"/>
                <a:ea typeface="Times New Roman" panose="02020603050405020304" pitchFamily="18" charset="0"/>
              </a:rPr>
              <a:t> –  ссылки интерфейсного типа </a:t>
            </a:r>
          </a:p>
          <a:p>
            <a:pPr marL="342900" lvl="0" indent="-342900" algn="just">
              <a:lnSpc>
                <a:spcPct val="150000"/>
              </a:lnSpc>
              <a:spcAft>
                <a:spcPts val="800"/>
              </a:spcAft>
              <a:buFont typeface="+mj-lt"/>
              <a:buAutoNum type="arabicPeriod"/>
            </a:pPr>
            <a:r>
              <a:rPr lang="ru-RU" dirty="0">
                <a:latin typeface="Courier New" panose="02070309020205020404" pitchFamily="49" charset="0"/>
              </a:rPr>
              <a:t>Перечисления</a:t>
            </a:r>
            <a:r>
              <a:rPr lang="ru-RU" dirty="0">
                <a:latin typeface="Times New Roman" panose="02020603050405020304" pitchFamily="18" charset="0"/>
                <a:ea typeface="Times New Roman" panose="02020603050405020304" pitchFamily="18" charset="0"/>
              </a:rPr>
              <a:t> –поименованные константы</a:t>
            </a:r>
          </a:p>
          <a:p>
            <a:pPr marL="342900" lvl="0" indent="-342900" algn="just">
              <a:lnSpc>
                <a:spcPct val="150000"/>
              </a:lnSpc>
              <a:spcAft>
                <a:spcPts val="800"/>
              </a:spcAft>
              <a:buFont typeface="+mj-lt"/>
              <a:buAutoNum type="arabicPeriod"/>
            </a:pPr>
            <a:r>
              <a:rPr lang="ru-RU" dirty="0">
                <a:latin typeface="Courier New" panose="02070309020205020404" pitchFamily="49" charset="0"/>
              </a:rPr>
              <a:t>Типы оболочки </a:t>
            </a:r>
            <a:r>
              <a:rPr lang="ru-RU" dirty="0">
                <a:latin typeface="Times New Roman" panose="02020603050405020304" pitchFamily="18" charset="0"/>
              </a:rPr>
              <a:t>соответствуют каждому примитивному типу</a:t>
            </a:r>
          </a:p>
          <a:p>
            <a:pPr lvl="0" algn="just">
              <a:lnSpc>
                <a:spcPct val="150000"/>
              </a:lnSpc>
              <a:spcAft>
                <a:spcPts val="800"/>
              </a:spcAft>
            </a:pPr>
            <a:r>
              <a:rPr lang="ru-RU" dirty="0">
                <a:latin typeface="Times New Roman" panose="02020603050405020304" pitchFamily="18" charset="0"/>
                <a:ea typeface="Times New Roman" panose="02020603050405020304" pitchFamily="18" charset="0"/>
              </a:rPr>
              <a:t>Элементы массивов:</a:t>
            </a:r>
            <a:endParaRPr lang="ru-RU" sz="11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Font typeface="+mj-lt"/>
              <a:buAutoNum type="arabicPeriod"/>
            </a:pPr>
            <a:r>
              <a:rPr lang="en-US" dirty="0">
                <a:latin typeface="Courier New" panose="02070309020205020404" pitchFamily="49" charset="0"/>
                <a:ea typeface="Times New Roman" panose="02020603050405020304" pitchFamily="18" charset="0"/>
              </a:rPr>
              <a:t>float</a:t>
            </a:r>
            <a:r>
              <a:rPr lang="ru-RU" dirty="0">
                <a:latin typeface="Times New Roman" panose="02020603050405020304" pitchFamily="18" charset="0"/>
                <a:ea typeface="Times New Roman" panose="02020603050405020304" pitchFamily="18" charset="0"/>
              </a:rPr>
              <a:t> – 32-битовое число с плавающей точкой (</a:t>
            </a:r>
            <a:r>
              <a:rPr lang="en-US" dirty="0">
                <a:latin typeface="Times New Roman" panose="02020603050405020304" pitchFamily="18" charset="0"/>
                <a:ea typeface="Times New Roman" panose="02020603050405020304" pitchFamily="18" charset="0"/>
              </a:rPr>
              <a:t>IEEE</a:t>
            </a:r>
            <a:r>
              <a:rPr lang="ru-RU" dirty="0">
                <a:latin typeface="Times New Roman" panose="02020603050405020304" pitchFamily="18" charset="0"/>
                <a:ea typeface="Times New Roman" panose="02020603050405020304" pitchFamily="18" charset="0"/>
              </a:rPr>
              <a:t> 754-1985),</a:t>
            </a:r>
            <a:endParaRPr lang="ru-RU" sz="11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Font typeface="+mj-lt"/>
              <a:buAutoNum type="arabicPeriod"/>
            </a:pPr>
            <a:r>
              <a:rPr lang="en-US" dirty="0">
                <a:latin typeface="Courier New" panose="02070309020205020404" pitchFamily="49" charset="0"/>
                <a:ea typeface="Times New Roman" panose="02020603050405020304" pitchFamily="18" charset="0"/>
              </a:rPr>
              <a:t>double</a:t>
            </a:r>
            <a:r>
              <a:rPr lang="ru-RU" dirty="0">
                <a:latin typeface="Times New Roman" panose="02020603050405020304" pitchFamily="18" charset="0"/>
                <a:ea typeface="Times New Roman" panose="02020603050405020304" pitchFamily="18" charset="0"/>
              </a:rPr>
              <a:t> – 64-битовое число с плавающей точкой (</a:t>
            </a:r>
            <a:r>
              <a:rPr lang="en-US" dirty="0">
                <a:latin typeface="Times New Roman" panose="02020603050405020304" pitchFamily="18" charset="0"/>
                <a:ea typeface="Times New Roman" panose="02020603050405020304" pitchFamily="18" charset="0"/>
              </a:rPr>
              <a:t>IEEE</a:t>
            </a:r>
            <a:r>
              <a:rPr lang="ru-RU" dirty="0">
                <a:latin typeface="Times New Roman" panose="02020603050405020304" pitchFamily="18" charset="0"/>
                <a:ea typeface="Times New Roman" panose="02020603050405020304" pitchFamily="18" charset="0"/>
              </a:rPr>
              <a:t> 754-1985).</a:t>
            </a:r>
            <a:endParaRPr lang="ru-RU" dirty="0"/>
          </a:p>
          <a:p>
            <a:endParaRPr lang="en-US" dirty="0"/>
          </a:p>
        </p:txBody>
      </p:sp>
    </p:spTree>
    <p:extLst>
      <p:ext uri="{BB962C8B-B14F-4D97-AF65-F5344CB8AC3E}">
        <p14:creationId xmlns:p14="http://schemas.microsoft.com/office/powerpoint/2010/main" val="63786246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4468B7-EEF3-BE49-8596-13B2950C55D9}"/>
              </a:ext>
            </a:extLst>
          </p:cNvPr>
          <p:cNvSpPr>
            <a:spLocks noGrp="1"/>
          </p:cNvSpPr>
          <p:nvPr>
            <p:ph type="title"/>
          </p:nvPr>
        </p:nvSpPr>
        <p:spPr>
          <a:xfrm>
            <a:off x="790540" y="820108"/>
            <a:ext cx="8173948" cy="719557"/>
          </a:xfrm>
        </p:spPr>
        <p:txBody>
          <a:bodyPr/>
          <a:lstStyle/>
          <a:p>
            <a:r>
              <a:rPr lang="ru-TR" b="1" dirty="0">
                <a:ln w="1905"/>
                <a:solidFill>
                  <a:srgbClr val="0070C0"/>
                </a:solidFill>
                <a:effectLst>
                  <a:innerShdw blurRad="69850" dist="43180" dir="5400000">
                    <a:srgbClr val="000000">
                      <a:alpha val="65000"/>
                    </a:srgbClr>
                  </a:innerShdw>
                </a:effectLst>
              </a:rPr>
              <a:t>Работа с классами</a:t>
            </a:r>
          </a:p>
        </p:txBody>
      </p:sp>
      <p:pic>
        <p:nvPicPr>
          <p:cNvPr id="4" name="Объект 3">
            <a:extLst>
              <a:ext uri="{FF2B5EF4-FFF2-40B4-BE49-F238E27FC236}">
                <a16:creationId xmlns:a16="http://schemas.microsoft.com/office/drawing/2014/main" id="{D4AE0024-61D5-5845-9BE6-9D2A18863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24873" y="1162498"/>
            <a:ext cx="2339615" cy="4533004"/>
          </a:xfrm>
          <a:prstGeom prst="rect">
            <a:avLst/>
          </a:prstGeom>
        </p:spPr>
      </p:pic>
      <p:sp>
        <p:nvSpPr>
          <p:cNvPr id="8" name="TextBox 7">
            <a:extLst>
              <a:ext uri="{FF2B5EF4-FFF2-40B4-BE49-F238E27FC236}">
                <a16:creationId xmlns:a16="http://schemas.microsoft.com/office/drawing/2014/main" id="{0DA3D723-D40C-3043-A091-EFA47FA33ED3}"/>
              </a:ext>
            </a:extLst>
          </p:cNvPr>
          <p:cNvSpPr txBox="1"/>
          <p:nvPr/>
        </p:nvSpPr>
        <p:spPr>
          <a:xfrm>
            <a:off x="179512" y="1916833"/>
            <a:ext cx="6678488" cy="7263527"/>
          </a:xfrm>
          <a:prstGeom prst="rect">
            <a:avLst/>
          </a:prstGeom>
          <a:noFill/>
        </p:spPr>
        <p:txBody>
          <a:bodyPr wrap="square">
            <a:spAutoFit/>
          </a:bodyPr>
          <a:lstStyle/>
          <a:p>
            <a:pPr marL="285750" indent="-285750">
              <a:buFont typeface="Arial" panose="020B0604020202020204" pitchFamily="34" charset="0"/>
              <a:buChar char="•"/>
            </a:pPr>
            <a:r>
              <a:rPr lang="ru-RU" sz="2800" b="0" i="0" dirty="0">
                <a:solidFill>
                  <a:srgbClr val="172B53"/>
                </a:solidFill>
                <a:effectLst/>
                <a:latin typeface="Arial" panose="020B0604020202020204" pitchFamily="34" charset="0"/>
              </a:rPr>
              <a:t>Первая группа — создание классов: </a:t>
            </a:r>
            <a:r>
              <a:rPr lang="en" sz="2800" dirty="0"/>
              <a:t>class</a:t>
            </a:r>
            <a:r>
              <a:rPr lang="en" sz="2800" b="0" i="0" dirty="0">
                <a:solidFill>
                  <a:srgbClr val="172B53"/>
                </a:solidFill>
                <a:effectLst/>
                <a:latin typeface="Arial" panose="020B0604020202020204" pitchFamily="34" charset="0"/>
              </a:rPr>
              <a:t>, </a:t>
            </a:r>
            <a:r>
              <a:rPr lang="en" sz="2800" dirty="0"/>
              <a:t>interface</a:t>
            </a:r>
            <a:r>
              <a:rPr lang="en" sz="2800" b="0" i="0" dirty="0">
                <a:solidFill>
                  <a:srgbClr val="172B53"/>
                </a:solidFill>
                <a:effectLst/>
                <a:latin typeface="Arial" panose="020B0604020202020204" pitchFamily="34" charset="0"/>
              </a:rPr>
              <a:t> </a:t>
            </a:r>
            <a:r>
              <a:rPr lang="ru-RU" sz="2800" b="0" i="0" dirty="0">
                <a:solidFill>
                  <a:srgbClr val="172B53"/>
                </a:solidFill>
                <a:effectLst/>
                <a:latin typeface="Arial" panose="020B0604020202020204" pitchFamily="34" charset="0"/>
              </a:rPr>
              <a:t>и </a:t>
            </a:r>
            <a:r>
              <a:rPr lang="en" sz="2800" dirty="0" err="1"/>
              <a:t>enum</a:t>
            </a:r>
            <a:r>
              <a:rPr lang="en" sz="2800" b="0" i="0" dirty="0">
                <a:solidFill>
                  <a:srgbClr val="172B53"/>
                </a:solidFill>
                <a:effectLst/>
                <a:latin typeface="Arial" panose="020B0604020202020204" pitchFamily="34" charset="0"/>
              </a:rPr>
              <a:t>. </a:t>
            </a:r>
            <a:endParaRPr lang="ru-RU" sz="2800" b="0" i="0" dirty="0">
              <a:solidFill>
                <a:srgbClr val="172B53"/>
              </a:solidFill>
              <a:effectLst/>
              <a:latin typeface="Arial" panose="020B0604020202020204" pitchFamily="34" charset="0"/>
            </a:endParaRPr>
          </a:p>
          <a:p>
            <a:pPr marL="285750" indent="-285750">
              <a:buFont typeface="Arial" panose="020B0604020202020204" pitchFamily="34" charset="0"/>
              <a:buChar char="•"/>
            </a:pPr>
            <a:r>
              <a:rPr lang="ru-RU" sz="2800" dirty="0"/>
              <a:t>Служебное слово </a:t>
            </a:r>
            <a:r>
              <a:rPr lang="en" sz="2800" dirty="0"/>
              <a:t>interface</a:t>
            </a:r>
            <a:r>
              <a:rPr lang="en" sz="2800" b="0" i="0" dirty="0">
                <a:solidFill>
                  <a:srgbClr val="172B53"/>
                </a:solidFill>
                <a:effectLst/>
                <a:latin typeface="Arial" panose="020B0604020202020204" pitchFamily="34" charset="0"/>
              </a:rPr>
              <a:t> </a:t>
            </a:r>
            <a:r>
              <a:rPr lang="ru-RU" sz="2800" b="0" i="0" dirty="0">
                <a:solidFill>
                  <a:srgbClr val="172B53"/>
                </a:solidFill>
                <a:effectLst/>
                <a:latin typeface="Arial" panose="020B0604020202020204" pitchFamily="34" charset="0"/>
              </a:rPr>
              <a:t>используется для объявления еще одной «разновидности классов» – интерфейсов.</a:t>
            </a:r>
          </a:p>
          <a:p>
            <a:pPr marL="285750" indent="-285750">
              <a:buFont typeface="Arial" panose="020B0604020202020204" pitchFamily="34" charset="0"/>
              <a:buChar char="•"/>
            </a:pPr>
            <a:r>
              <a:rPr lang="en" sz="2800" dirty="0"/>
              <a:t>Package </a:t>
            </a:r>
            <a:r>
              <a:rPr lang="ru-RU" sz="2800" dirty="0"/>
              <a:t>используется для того, чтобы описать пакет класса внутри файла класса.</a:t>
            </a:r>
          </a:p>
          <a:p>
            <a:pPr marL="285750" indent="-285750">
              <a:buFont typeface="Arial" panose="020B0604020202020204" pitchFamily="34" charset="0"/>
              <a:buChar char="•"/>
            </a:pPr>
            <a:r>
              <a:rPr lang="ru-RU" sz="2800" dirty="0"/>
              <a:t> Слово </a:t>
            </a:r>
            <a:r>
              <a:rPr lang="en" sz="2800" dirty="0"/>
              <a:t>import — </a:t>
            </a:r>
            <a:r>
              <a:rPr lang="ru-RU" sz="2800" dirty="0"/>
              <a:t>чтобы в нашем классе мы могли использовать короткие имена чужих классов.</a:t>
            </a:r>
          </a:p>
          <a:p>
            <a:pPr marL="285750" indent="-285750">
              <a:buFont typeface="Arial" panose="020B0604020202020204" pitchFamily="34" charset="0"/>
              <a:buChar char="•"/>
            </a:pPr>
            <a:r>
              <a:rPr lang="ru-RU" sz="2800" dirty="0"/>
              <a:t>Ключевые слова </a:t>
            </a:r>
            <a:r>
              <a:rPr lang="en" sz="2800" dirty="0"/>
              <a:t>extends </a:t>
            </a:r>
            <a:r>
              <a:rPr lang="ru-RU" sz="2800" dirty="0"/>
              <a:t>и </a:t>
            </a:r>
            <a:r>
              <a:rPr lang="en" sz="2800" dirty="0"/>
              <a:t>implements </a:t>
            </a:r>
            <a:r>
              <a:rPr lang="ru-RU" sz="2800" dirty="0"/>
              <a:t>используются для описания наследования. </a:t>
            </a:r>
            <a:endParaRPr lang="en" sz="2800" dirty="0"/>
          </a:p>
          <a:p>
            <a:pPr marL="285750" indent="-285750">
              <a:buFont typeface="Arial" panose="020B0604020202020204" pitchFamily="34" charset="0"/>
              <a:buChar char="•"/>
            </a:pPr>
            <a:endParaRPr lang="ru-TR" dirty="0"/>
          </a:p>
        </p:txBody>
      </p:sp>
    </p:spTree>
    <p:extLst>
      <p:ext uri="{BB962C8B-B14F-4D97-AF65-F5344CB8AC3E}">
        <p14:creationId xmlns:p14="http://schemas.microsoft.com/office/powerpoint/2010/main" val="1945577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8863" y="654599"/>
            <a:ext cx="8382000" cy="701731"/>
          </a:xfrm>
          <a:prstGeom prst="rect">
            <a:avLst/>
          </a:prstGeom>
        </p:spPr>
        <p:txBody>
          <a:bodyPr wrap="square">
            <a:spAutoFit/>
          </a:bodyPr>
          <a:lstStyle/>
          <a:p>
            <a:pPr>
              <a:lnSpc>
                <a:spcPct val="90000"/>
              </a:lnSpc>
              <a:spcBef>
                <a:spcPct val="0"/>
              </a:spcBef>
            </a:pPr>
            <a:r>
              <a:rPr lang="ru-RU" sz="4400" b="1" dirty="0">
                <a:ln w="1905"/>
                <a:solidFill>
                  <a:srgbClr val="0070C0"/>
                </a:solidFill>
                <a:effectLst>
                  <a:innerShdw blurRad="69850" dist="43180" dir="5400000">
                    <a:srgbClr val="000000">
                      <a:alpha val="65000"/>
                    </a:srgbClr>
                  </a:innerShdw>
                </a:effectLst>
                <a:latin typeface="+mj-lt"/>
                <a:ea typeface="+mj-ea"/>
                <a:cs typeface="+mj-cs"/>
              </a:rPr>
              <a:t>Конвенция кода на </a:t>
            </a:r>
            <a:r>
              <a:rPr lang="en-US" sz="4400" b="1" dirty="0">
                <a:ln w="1905"/>
                <a:solidFill>
                  <a:srgbClr val="0070C0"/>
                </a:solidFill>
                <a:effectLst>
                  <a:innerShdw blurRad="69850" dist="43180" dir="5400000">
                    <a:srgbClr val="000000">
                      <a:alpha val="65000"/>
                    </a:srgbClr>
                  </a:innerShdw>
                </a:effectLst>
                <a:latin typeface="+mj-lt"/>
                <a:ea typeface="+mj-ea"/>
                <a:cs typeface="+mj-cs"/>
              </a:rPr>
              <a:t>Java</a:t>
            </a:r>
          </a:p>
        </p:txBody>
      </p:sp>
      <p:sp>
        <p:nvSpPr>
          <p:cNvPr id="2" name="TextBox 1">
            <a:extLst>
              <a:ext uri="{FF2B5EF4-FFF2-40B4-BE49-F238E27FC236}">
                <a16:creationId xmlns:a16="http://schemas.microsoft.com/office/drawing/2014/main" id="{CA998C7F-745D-4944-AD6C-E164D2ECE43E}"/>
              </a:ext>
            </a:extLst>
          </p:cNvPr>
          <p:cNvSpPr txBox="1"/>
          <p:nvPr/>
        </p:nvSpPr>
        <p:spPr>
          <a:xfrm>
            <a:off x="418010" y="1359409"/>
            <a:ext cx="8569235" cy="1477328"/>
          </a:xfrm>
          <a:prstGeom prst="rect">
            <a:avLst/>
          </a:prstGeom>
          <a:solidFill>
            <a:schemeClr val="bg1">
              <a:lumMod val="95000"/>
            </a:schemeClr>
          </a:solidFill>
          <a:ln>
            <a:solidFill>
              <a:schemeClr val="tx2">
                <a:lumMod val="60000"/>
                <a:lumOff val="40000"/>
              </a:schemeClr>
            </a:solidFill>
          </a:ln>
        </p:spPr>
        <p:txBody>
          <a:bodyPr wrap="square" rtlCol="0">
            <a:spAutoFit/>
          </a:bodyPr>
          <a:lstStyle/>
          <a:p>
            <a:pPr lvl="0"/>
            <a:br>
              <a:rPr lang="en-US" sz="2400" dirty="0">
                <a:latin typeface="CourierStd"/>
              </a:rPr>
            </a:br>
            <a:r>
              <a:rPr lang="ru-RU" sz="2400" dirty="0">
                <a:latin typeface="CourierStd"/>
              </a:rPr>
              <a:t>Правила именования пакетов:</a:t>
            </a:r>
          </a:p>
          <a:p>
            <a:pPr lvl="0"/>
            <a:r>
              <a:rPr lang="en-US" sz="2400" dirty="0" err="1">
                <a:latin typeface="CourierStd"/>
              </a:rPr>
              <a:t>java.lang</a:t>
            </a:r>
            <a:r>
              <a:rPr lang="en-US" sz="2400" dirty="0">
                <a:latin typeface="CourierStd"/>
              </a:rPr>
              <a:t>, </a:t>
            </a:r>
            <a:r>
              <a:rPr lang="en-US" sz="2400" dirty="0" err="1">
                <a:latin typeface="CourierStd"/>
              </a:rPr>
              <a:t>javax.swing</a:t>
            </a:r>
            <a:r>
              <a:rPr lang="en-US" sz="2400" dirty="0">
                <a:latin typeface="CourierStd"/>
              </a:rPr>
              <a:t>, </a:t>
            </a:r>
            <a:r>
              <a:rPr lang="en-US" sz="2400" dirty="0" err="1">
                <a:latin typeface="CourierStd"/>
              </a:rPr>
              <a:t>ru.rtu.mirea.ikbo</a:t>
            </a:r>
            <a:endParaRPr lang="en-US" sz="2400" dirty="0">
              <a:latin typeface="CourierStd"/>
            </a:endParaRPr>
          </a:p>
          <a:p>
            <a:pPr lvl="0"/>
            <a:endParaRPr lang="en-US" dirty="0"/>
          </a:p>
        </p:txBody>
      </p:sp>
      <p:sp>
        <p:nvSpPr>
          <p:cNvPr id="3" name="TextBox 2">
            <a:extLst>
              <a:ext uri="{FF2B5EF4-FFF2-40B4-BE49-F238E27FC236}">
                <a16:creationId xmlns:a16="http://schemas.microsoft.com/office/drawing/2014/main" id="{BB6BD1B0-4F51-1C40-BA29-F38C4C723DC8}"/>
              </a:ext>
            </a:extLst>
          </p:cNvPr>
          <p:cNvSpPr txBox="1"/>
          <p:nvPr/>
        </p:nvSpPr>
        <p:spPr>
          <a:xfrm>
            <a:off x="620485" y="2573384"/>
            <a:ext cx="8382000" cy="12003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lvl="0" defTabSz="914400"/>
            <a:r>
              <a:rPr lang="ru-RU" sz="2400" dirty="0">
                <a:latin typeface="CourierStd"/>
              </a:rPr>
              <a:t>Классы: </a:t>
            </a:r>
            <a:r>
              <a:rPr lang="en-US" sz="2400" dirty="0">
                <a:latin typeface="CourierStd"/>
              </a:rPr>
              <a:t>Student, </a:t>
            </a:r>
            <a:r>
              <a:rPr lang="en-US" sz="2400" dirty="0" err="1">
                <a:latin typeface="CourierStd"/>
              </a:rPr>
              <a:t>ArrayIndexOutOfBoundException</a:t>
            </a:r>
            <a:r>
              <a:rPr lang="en-US" sz="2400" dirty="0">
                <a:latin typeface="CourierStd"/>
              </a:rPr>
              <a:t> Cloneable, Runnable, Serializable</a:t>
            </a:r>
            <a:endParaRPr lang="ru-RU" sz="2400" dirty="0">
              <a:latin typeface="CourierStd"/>
            </a:endParaRPr>
          </a:p>
        </p:txBody>
      </p:sp>
      <p:sp>
        <p:nvSpPr>
          <p:cNvPr id="4" name="TextBox 3">
            <a:extLst>
              <a:ext uri="{FF2B5EF4-FFF2-40B4-BE49-F238E27FC236}">
                <a16:creationId xmlns:a16="http://schemas.microsoft.com/office/drawing/2014/main" id="{C9F10F60-2F8F-BD45-9947-BD62EDF1CFBE}"/>
              </a:ext>
            </a:extLst>
          </p:cNvPr>
          <p:cNvSpPr txBox="1"/>
          <p:nvPr/>
        </p:nvSpPr>
        <p:spPr>
          <a:xfrm>
            <a:off x="1406436" y="3658496"/>
            <a:ext cx="7798524" cy="1015663"/>
          </a:xfrm>
          <a:prstGeom prst="rect">
            <a:avLst/>
          </a:prstGeom>
          <a:solidFill>
            <a:schemeClr val="accent2">
              <a:lumMod val="40000"/>
              <a:lumOff val="60000"/>
            </a:schemeClr>
          </a:solidFill>
          <a:ln>
            <a:solidFill>
              <a:schemeClr val="accent2">
                <a:lumMod val="20000"/>
                <a:lumOff val="80000"/>
              </a:schemeClr>
            </a:solidFill>
          </a:ln>
        </p:spPr>
        <p:txBody>
          <a:bodyPr wrap="square" rtlCol="0">
            <a:spAutoFit/>
          </a:bodyPr>
          <a:lstStyle/>
          <a:p>
            <a:pPr lvl="0" defTabSz="914400"/>
            <a:r>
              <a:rPr lang="ru-RU" sz="2400" dirty="0">
                <a:latin typeface="CourierStd"/>
              </a:rPr>
              <a:t>Правила описания полей классов:</a:t>
            </a:r>
          </a:p>
          <a:p>
            <a:pPr lvl="0" defTabSz="914400"/>
            <a:r>
              <a:rPr lang="en-US" sz="2400" dirty="0">
                <a:latin typeface="CourierStd"/>
              </a:rPr>
              <a:t>value, enabled, </a:t>
            </a:r>
            <a:r>
              <a:rPr lang="en-US" sz="2400" dirty="0" err="1">
                <a:latin typeface="CourierStd"/>
              </a:rPr>
              <a:t>distanceFromShop</a:t>
            </a:r>
            <a:endParaRPr lang="ru-RU" sz="2400" dirty="0">
              <a:latin typeface="CourierStd"/>
            </a:endParaRPr>
          </a:p>
          <a:p>
            <a:pPr lvl="0" defTabSz="914400">
              <a:defRPr/>
            </a:pPr>
            <a:endParaRPr lang="ru-RU" sz="1200" dirty="0">
              <a:solidFill>
                <a:prstClr val="black"/>
              </a:solidFill>
            </a:endParaRPr>
          </a:p>
        </p:txBody>
      </p:sp>
      <p:sp>
        <p:nvSpPr>
          <p:cNvPr id="5" name="TextBox 4">
            <a:extLst>
              <a:ext uri="{FF2B5EF4-FFF2-40B4-BE49-F238E27FC236}">
                <a16:creationId xmlns:a16="http://schemas.microsoft.com/office/drawing/2014/main" id="{02F49CA2-F013-6C4A-8003-9B4A1B76793F}"/>
              </a:ext>
            </a:extLst>
          </p:cNvPr>
          <p:cNvSpPr txBox="1"/>
          <p:nvPr/>
        </p:nvSpPr>
        <p:spPr>
          <a:xfrm>
            <a:off x="620485" y="4649486"/>
            <a:ext cx="7461068" cy="1477328"/>
          </a:xfrm>
          <a:prstGeom prst="rect">
            <a:avLst/>
          </a:prstGeom>
          <a:solidFill>
            <a:schemeClr val="accent6">
              <a:lumMod val="60000"/>
              <a:lumOff val="40000"/>
            </a:schemeClr>
          </a:solidFill>
        </p:spPr>
        <p:txBody>
          <a:bodyPr wrap="square" rtlCol="0">
            <a:spAutoFit/>
          </a:bodyPr>
          <a:lstStyle/>
          <a:p>
            <a:pPr lvl="0" defTabSz="914400"/>
            <a:r>
              <a:rPr lang="ru-RU" sz="2400" dirty="0">
                <a:latin typeface="CourierStd"/>
              </a:rPr>
              <a:t>Правила описания методов классов</a:t>
            </a:r>
            <a:r>
              <a:rPr lang="en-US" sz="2400" dirty="0">
                <a:latin typeface="CourierStd"/>
              </a:rPr>
              <a:t>:</a:t>
            </a:r>
            <a:endParaRPr lang="ru-RU" sz="2400" dirty="0">
              <a:latin typeface="CourierStd"/>
            </a:endParaRPr>
          </a:p>
          <a:p>
            <a:pPr lvl="0" defTabSz="914400"/>
            <a:r>
              <a:rPr lang="en-US" sz="2400" dirty="0" err="1">
                <a:latin typeface="CourierStd"/>
              </a:rPr>
              <a:t>getValue</a:t>
            </a:r>
            <a:r>
              <a:rPr lang="en-US" sz="2400" dirty="0">
                <a:latin typeface="CourierStd"/>
              </a:rPr>
              <a:t>, </a:t>
            </a:r>
            <a:r>
              <a:rPr lang="en-US" sz="2400" dirty="0" err="1">
                <a:latin typeface="CourierStd"/>
              </a:rPr>
              <a:t>setValue</a:t>
            </a:r>
            <a:r>
              <a:rPr lang="en-US" sz="2400" dirty="0">
                <a:latin typeface="CourierStd"/>
              </a:rPr>
              <a:t>, </a:t>
            </a:r>
            <a:r>
              <a:rPr lang="en-US" sz="2400" dirty="0" err="1">
                <a:latin typeface="CourierStd"/>
              </a:rPr>
              <a:t>isEnabled</a:t>
            </a:r>
            <a:r>
              <a:rPr lang="en-US" sz="2400" dirty="0">
                <a:latin typeface="CourierStd"/>
              </a:rPr>
              <a:t>, length, </a:t>
            </a:r>
            <a:r>
              <a:rPr lang="en-US" sz="2400" dirty="0" err="1">
                <a:latin typeface="CourierStd"/>
              </a:rPr>
              <a:t>toString</a:t>
            </a:r>
            <a:endParaRPr lang="ru-RU" sz="2400" dirty="0">
              <a:latin typeface="CourierStd"/>
            </a:endParaRPr>
          </a:p>
          <a:p>
            <a:pPr lvl="0" defTabSz="914400"/>
            <a:endParaRPr lang="ru-RU" dirty="0">
              <a:latin typeface="CourierStd"/>
            </a:endParaRPr>
          </a:p>
        </p:txBody>
      </p:sp>
      <p:sp>
        <p:nvSpPr>
          <p:cNvPr id="7" name="TextBox 6">
            <a:extLst>
              <a:ext uri="{FF2B5EF4-FFF2-40B4-BE49-F238E27FC236}">
                <a16:creationId xmlns:a16="http://schemas.microsoft.com/office/drawing/2014/main" id="{66A2A9F0-F96B-7C46-8E21-752BB03FD7E6}"/>
              </a:ext>
            </a:extLst>
          </p:cNvPr>
          <p:cNvSpPr txBox="1"/>
          <p:nvPr/>
        </p:nvSpPr>
        <p:spPr>
          <a:xfrm rot="10800000" flipV="1">
            <a:off x="2194561" y="5711315"/>
            <a:ext cx="6792684" cy="830997"/>
          </a:xfrm>
          <a:prstGeom prst="rect">
            <a:avLst/>
          </a:prstGeom>
          <a:solidFill>
            <a:schemeClr val="bg2">
              <a:lumMod val="75000"/>
            </a:schemeClr>
          </a:solidFill>
        </p:spPr>
        <p:txBody>
          <a:bodyPr wrap="square" rtlCol="0">
            <a:spAutoFit/>
          </a:bodyPr>
          <a:lstStyle/>
          <a:p>
            <a:pPr lvl="0" defTabSz="914400"/>
            <a:r>
              <a:rPr lang="ru-RU" sz="2400" dirty="0">
                <a:latin typeface="CourierStd"/>
              </a:rPr>
              <a:t>Правила описания полей</a:t>
            </a:r>
            <a:r>
              <a:rPr lang="en-US" sz="2400" dirty="0">
                <a:latin typeface="CourierStd"/>
              </a:rPr>
              <a:t>-</a:t>
            </a:r>
            <a:r>
              <a:rPr lang="ru-RU" sz="2400" dirty="0">
                <a:latin typeface="CourierStd"/>
              </a:rPr>
              <a:t>констант</a:t>
            </a:r>
            <a:r>
              <a:rPr lang="en-US" sz="2400" dirty="0">
                <a:latin typeface="CourierStd"/>
              </a:rPr>
              <a:t>:</a:t>
            </a:r>
            <a:endParaRPr lang="ru-RU" sz="2400" dirty="0">
              <a:latin typeface="CourierStd"/>
            </a:endParaRPr>
          </a:p>
          <a:p>
            <a:pPr lvl="0" defTabSz="914400"/>
            <a:r>
              <a:rPr lang="en-US" sz="2400" dirty="0">
                <a:latin typeface="CourierStd"/>
              </a:rPr>
              <a:t>PI, SIZE_MIN, SIZE_MAX, SIZE_DEF</a:t>
            </a:r>
            <a:endParaRPr lang="ru-RU" sz="2400" dirty="0"/>
          </a:p>
        </p:txBody>
      </p:sp>
    </p:spTree>
    <p:extLst>
      <p:ext uri="{BB962C8B-B14F-4D97-AF65-F5344CB8AC3E}">
        <p14:creationId xmlns:p14="http://schemas.microsoft.com/office/powerpoint/2010/main" val="336099920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29B6C3-53CE-014B-96A2-5B21E379F0B8}"/>
              </a:ext>
            </a:extLst>
          </p:cNvPr>
          <p:cNvSpPr>
            <a:spLocks noGrp="1"/>
          </p:cNvSpPr>
          <p:nvPr>
            <p:ph type="ctrTitle"/>
          </p:nvPr>
        </p:nvSpPr>
        <p:spPr>
          <a:xfrm>
            <a:off x="251520" y="1196753"/>
            <a:ext cx="8320980" cy="3086234"/>
          </a:xfrm>
        </p:spPr>
        <p:txBody>
          <a:bodyPr/>
          <a:lstStyle/>
          <a:p>
            <a:pPr marL="457200" indent="-457200" algn="l">
              <a:buFont typeface="Arial" panose="020B0604020202020204" pitchFamily="34" charset="0"/>
              <a:buChar char="•"/>
            </a:pPr>
            <a:br>
              <a:rPr lang="ru-RU" sz="3200" dirty="0">
                <a:solidFill>
                  <a:srgbClr val="000090"/>
                </a:solidFill>
                <a:effectLst>
                  <a:outerShdw blurRad="38100" dist="38100" dir="2700000" algn="tl">
                    <a:srgbClr val="000000">
                      <a:alpha val="43137"/>
                    </a:srgbClr>
                  </a:outerShdw>
                </a:effectLst>
              </a:rPr>
            </a:br>
            <a:br>
              <a:rPr lang="ru-RU" sz="3200" dirty="0">
                <a:solidFill>
                  <a:srgbClr val="000090"/>
                </a:solidFill>
                <a:effectLst>
                  <a:outerShdw blurRad="38100" dist="38100" dir="2700000" algn="tl">
                    <a:srgbClr val="000000">
                      <a:alpha val="43137"/>
                    </a:srgbClr>
                  </a:outerShdw>
                </a:effectLst>
              </a:rPr>
            </a:br>
            <a:br>
              <a:rPr lang="ru-RU" sz="3200" dirty="0">
                <a:solidFill>
                  <a:srgbClr val="000090"/>
                </a:solidFill>
                <a:effectLst>
                  <a:outerShdw blurRad="38100" dist="38100" dir="2700000" algn="tl">
                    <a:srgbClr val="000000">
                      <a:alpha val="43137"/>
                    </a:srgbClr>
                  </a:outerShdw>
                </a:effectLst>
              </a:rPr>
            </a:br>
            <a:br>
              <a:rPr lang="ru-RU" sz="3200" dirty="0">
                <a:solidFill>
                  <a:srgbClr val="000090"/>
                </a:solidFill>
                <a:effectLst>
                  <a:outerShdw blurRad="38100" dist="38100" dir="2700000" algn="tl">
                    <a:srgbClr val="000000">
                      <a:alpha val="43137"/>
                    </a:srgbClr>
                  </a:outerShdw>
                </a:effectLst>
              </a:rPr>
            </a:br>
            <a:br>
              <a:rPr lang="ru-RU" sz="3200" dirty="0">
                <a:solidFill>
                  <a:srgbClr val="000090"/>
                </a:solidFill>
                <a:effectLst>
                  <a:outerShdw blurRad="38100" dist="38100" dir="2700000" algn="tl">
                    <a:srgbClr val="000000">
                      <a:alpha val="43137"/>
                    </a:srgbClr>
                  </a:outerShdw>
                </a:effectLst>
              </a:rPr>
            </a:br>
            <a:br>
              <a:rPr lang="ru-RU" sz="3200" dirty="0">
                <a:solidFill>
                  <a:srgbClr val="000090"/>
                </a:solidFill>
                <a:effectLst>
                  <a:outerShdw blurRad="38100" dist="38100" dir="2700000" algn="tl">
                    <a:srgbClr val="000000">
                      <a:alpha val="43137"/>
                    </a:srgbClr>
                  </a:outerShdw>
                </a:effectLst>
              </a:rPr>
            </a:br>
            <a:br>
              <a:rPr lang="ru-RU" sz="3200" dirty="0">
                <a:solidFill>
                  <a:srgbClr val="000090"/>
                </a:solidFill>
                <a:effectLst>
                  <a:outerShdw blurRad="38100" dist="38100" dir="2700000" algn="tl">
                    <a:srgbClr val="000000">
                      <a:alpha val="43137"/>
                    </a:srgbClr>
                  </a:outerShdw>
                </a:effectLst>
              </a:rPr>
            </a:br>
            <a:br>
              <a:rPr lang="ru-RU" sz="3200" dirty="0">
                <a:solidFill>
                  <a:srgbClr val="000090"/>
                </a:solidFill>
                <a:effectLst>
                  <a:outerShdw blurRad="38100" dist="38100" dir="2700000" algn="tl">
                    <a:srgbClr val="000000">
                      <a:alpha val="43137"/>
                    </a:srgbClr>
                  </a:outerShdw>
                </a:effectLst>
              </a:rPr>
            </a:br>
            <a:br>
              <a:rPr lang="ru-RU" sz="3200" dirty="0">
                <a:solidFill>
                  <a:srgbClr val="000090"/>
                </a:solidFill>
                <a:effectLst>
                  <a:outerShdw blurRad="38100" dist="38100" dir="2700000" algn="tl">
                    <a:srgbClr val="000000">
                      <a:alpha val="43137"/>
                    </a:srgbClr>
                  </a:outerShdw>
                </a:effectLst>
              </a:rPr>
            </a:br>
            <a:br>
              <a:rPr lang="ru-RU" sz="3200" dirty="0">
                <a:solidFill>
                  <a:srgbClr val="000090"/>
                </a:solidFill>
                <a:effectLst>
                  <a:outerShdw blurRad="38100" dist="38100" dir="2700000" algn="tl">
                    <a:srgbClr val="000000">
                      <a:alpha val="43137"/>
                    </a:srgbClr>
                  </a:outerShdw>
                </a:effectLst>
              </a:rPr>
            </a:br>
            <a:br>
              <a:rPr lang="ru-RU" sz="3200" dirty="0">
                <a:solidFill>
                  <a:srgbClr val="000090"/>
                </a:solidFill>
                <a:effectLst>
                  <a:outerShdw blurRad="38100" dist="38100" dir="2700000" algn="tl">
                    <a:srgbClr val="000000">
                      <a:alpha val="43137"/>
                    </a:srgbClr>
                  </a:outerShdw>
                </a:effectLst>
              </a:rPr>
            </a:br>
            <a:br>
              <a:rPr lang="ru-RU" sz="3200" dirty="0">
                <a:solidFill>
                  <a:srgbClr val="000090"/>
                </a:solidFill>
                <a:effectLst>
                  <a:outerShdw blurRad="38100" dist="38100" dir="2700000" algn="tl">
                    <a:srgbClr val="000000">
                      <a:alpha val="43137"/>
                    </a:srgbClr>
                  </a:outerShdw>
                </a:effectLst>
              </a:rPr>
            </a:br>
            <a:br>
              <a:rPr lang="ru-RU" sz="2000" b="0" dirty="0">
                <a:latin typeface="+mn-lt"/>
                <a:ea typeface="+mn-ea"/>
                <a:cs typeface="+mn-cs"/>
              </a:rPr>
            </a:br>
            <a:br>
              <a:rPr lang="ru-RU" sz="2000" dirty="0"/>
            </a:br>
            <a:endParaRPr lang="ru-RU" sz="2000" dirty="0"/>
          </a:p>
        </p:txBody>
      </p:sp>
      <p:sp>
        <p:nvSpPr>
          <p:cNvPr id="3" name="Подзаголовок 2">
            <a:extLst>
              <a:ext uri="{FF2B5EF4-FFF2-40B4-BE49-F238E27FC236}">
                <a16:creationId xmlns:a16="http://schemas.microsoft.com/office/drawing/2014/main" id="{BA20407D-14F2-894D-A22C-9C830147C015}"/>
              </a:ext>
            </a:extLst>
          </p:cNvPr>
          <p:cNvSpPr>
            <a:spLocks noGrp="1"/>
          </p:cNvSpPr>
          <p:nvPr>
            <p:ph type="subTitle" idx="1"/>
          </p:nvPr>
        </p:nvSpPr>
        <p:spPr>
          <a:xfrm>
            <a:off x="1257399" y="332656"/>
            <a:ext cx="6883400" cy="617220"/>
          </a:xfrm>
        </p:spPr>
        <p:txBody>
          <a:bodyPr/>
          <a:lstStyle/>
          <a:p>
            <a:pPr>
              <a:spcBef>
                <a:spcPct val="0"/>
              </a:spcBef>
            </a:pPr>
            <a:r>
              <a:rPr lang="ru-RU" sz="4400" b="1" dirty="0">
                <a:solidFill>
                  <a:srgbClr val="0070C0"/>
                </a:solidFill>
                <a:latin typeface="+mj-lt"/>
                <a:ea typeface="+mj-ea"/>
                <a:cs typeface="+mj-cs"/>
              </a:rPr>
              <a:t>Цель курса</a:t>
            </a:r>
          </a:p>
        </p:txBody>
      </p:sp>
      <p:sp>
        <p:nvSpPr>
          <p:cNvPr id="5" name="TextBox 4">
            <a:extLst>
              <a:ext uri="{FF2B5EF4-FFF2-40B4-BE49-F238E27FC236}">
                <a16:creationId xmlns:a16="http://schemas.microsoft.com/office/drawing/2014/main" id="{2A26DDB2-3F03-E749-A297-B48A963A5DD4}"/>
              </a:ext>
            </a:extLst>
          </p:cNvPr>
          <p:cNvSpPr txBox="1"/>
          <p:nvPr/>
        </p:nvSpPr>
        <p:spPr>
          <a:xfrm>
            <a:off x="647564" y="4497785"/>
            <a:ext cx="7816924" cy="1938992"/>
          </a:xfrm>
          <a:prstGeom prst="rect">
            <a:avLst/>
          </a:prstGeom>
          <a:solidFill>
            <a:schemeClr val="accent2">
              <a:lumMod val="20000"/>
              <a:lumOff val="8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srgbClr val="0070C0"/>
                </a:solidFill>
              </a:rPr>
              <a:t>"Programs must be written for people to read,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srgbClr val="0070C0"/>
                </a:solidFill>
              </a:rPr>
              <a:t>and only incidentally for machines to execute.”|</a:t>
            </a:r>
            <a:endParaRPr lang="ru-RU" sz="2400" dirty="0">
              <a:solidFill>
                <a:srgbClr val="0070C0"/>
              </a:solidFill>
            </a:endParaRP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Abelson and Sussman</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lvl="0" indent="-285750" defTabSz="457200">
              <a:buFontTx/>
              <a:buChar char="-"/>
            </a:pPr>
            <a:r>
              <a:rPr lang="ru-RU" dirty="0"/>
              <a:t>Программы должны быть написаны для людей, чтобы они могли их читать, и только попутно для машин, чтобы они их могли выполнять выполнять</a:t>
            </a:r>
            <a:endParaRPr kumimoji="0" lang="ru-RU" sz="1800" b="1"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C673509-5B7E-074A-BC38-3A5621A20910}"/>
              </a:ext>
            </a:extLst>
          </p:cNvPr>
          <p:cNvSpPr txBox="1"/>
          <p:nvPr/>
        </p:nvSpPr>
        <p:spPr>
          <a:xfrm>
            <a:off x="395536" y="1340767"/>
            <a:ext cx="8320980" cy="2862322"/>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ru-RU" sz="1800" b="0" dirty="0">
                <a:latin typeface="+mn-lt"/>
                <a:ea typeface="+mn-ea"/>
                <a:cs typeface="+mn-cs"/>
              </a:rPr>
              <a:t>Научиться разрабатывать, отлаживать программы с использованием эффективных алгоритмов и структур данных</a:t>
            </a:r>
          </a:p>
          <a:p>
            <a:pPr marL="285750" indent="-285750">
              <a:buFont typeface="Arial" panose="020B0604020202020204" pitchFamily="34" charset="0"/>
              <a:buChar char="•"/>
            </a:pPr>
            <a:r>
              <a:rPr lang="ru-RU" dirty="0"/>
              <a:t>Познакомиться с понятиями эффективность использования памяти и трудоемкость алгоритма и научится оперировать ими при выборе программных решений</a:t>
            </a:r>
            <a:endParaRPr lang="ru-RU" sz="1800" b="0" dirty="0">
              <a:latin typeface="+mn-lt"/>
              <a:ea typeface="+mn-ea"/>
              <a:cs typeface="+mn-cs"/>
            </a:endParaRPr>
          </a:p>
          <a:p>
            <a:pPr marL="285750" indent="-285750">
              <a:buFont typeface="Arial" panose="020B0604020202020204" pitchFamily="34" charset="0"/>
              <a:buChar char="•"/>
            </a:pPr>
            <a:r>
              <a:rPr lang="ru-RU" sz="1800" b="0" dirty="0">
                <a:latin typeface="+mn-lt"/>
                <a:ea typeface="+mn-ea"/>
                <a:cs typeface="+mn-cs"/>
              </a:rPr>
              <a:t>Использовать лексику и синтаксис языка </a:t>
            </a:r>
            <a:r>
              <a:rPr lang="ru-RU" dirty="0"/>
              <a:t>Джава </a:t>
            </a:r>
            <a:r>
              <a:rPr lang="ru-RU" sz="1800" b="0" dirty="0">
                <a:latin typeface="+mn-lt"/>
                <a:ea typeface="+mn-ea"/>
                <a:cs typeface="+mn-cs"/>
              </a:rPr>
              <a:t>для написания корректных программ</a:t>
            </a:r>
            <a:endParaRPr lang="ru-RU" dirty="0"/>
          </a:p>
          <a:p>
            <a:pPr marL="285750" indent="-285750">
              <a:buFont typeface="Arial" panose="020B0604020202020204" pitchFamily="34" charset="0"/>
              <a:buChar char="•"/>
            </a:pPr>
            <a:r>
              <a:rPr lang="ru-RU" sz="1800" b="0" dirty="0">
                <a:latin typeface="+mn-lt"/>
                <a:ea typeface="+mn-ea"/>
                <a:cs typeface="+mn-cs"/>
              </a:rPr>
              <a:t>Научиться разрабатывать программы на языке Джава с использованием инструментальных средств разработки – редакторов кода, компиляторов, отладчиков и систем контроля версий</a:t>
            </a:r>
            <a:endParaRPr lang="ru-TR" dirty="0"/>
          </a:p>
        </p:txBody>
      </p:sp>
    </p:spTree>
    <p:extLst>
      <p:ext uri="{BB962C8B-B14F-4D97-AF65-F5344CB8AC3E}">
        <p14:creationId xmlns:p14="http://schemas.microsoft.com/office/powerpoint/2010/main" val="3172097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764177" y="1007905"/>
            <a:ext cx="7615646" cy="1311128"/>
          </a:xfrm>
          <a:prstGeom prst="rect">
            <a:avLst/>
          </a:prstGeom>
        </p:spPr>
        <p:txBody>
          <a:bodyPr wrap="square">
            <a:spAutoFit/>
          </a:bodyPr>
          <a:lstStyle/>
          <a:p>
            <a:pPr>
              <a:lnSpc>
                <a:spcPct val="90000"/>
              </a:lnSpc>
              <a:spcBef>
                <a:spcPct val="0"/>
              </a:spcBef>
            </a:pPr>
            <a:r>
              <a:rPr lang="ru-RU" sz="4400" b="1" dirty="0">
                <a:ln w="1905"/>
                <a:solidFill>
                  <a:srgbClr val="0070C0"/>
                </a:solidFill>
                <a:effectLst>
                  <a:innerShdw blurRad="69850" dist="43180" dir="5400000">
                    <a:srgbClr val="000000">
                      <a:alpha val="65000"/>
                    </a:srgbClr>
                  </a:innerShdw>
                </a:effectLst>
                <a:latin typeface="+mj-lt"/>
                <a:ea typeface="+mj-ea"/>
                <a:cs typeface="+mj-cs"/>
              </a:rPr>
              <a:t>Пример 2: вывод результата сложения трех чисел</a:t>
            </a:r>
            <a:endParaRPr lang="en-US" sz="4400" b="1" dirty="0">
              <a:ln w="1905"/>
              <a:solidFill>
                <a:srgbClr val="0070C0"/>
              </a:solidFill>
              <a:effectLst>
                <a:innerShdw blurRad="69850" dist="43180" dir="5400000">
                  <a:srgbClr val="000000">
                    <a:alpha val="65000"/>
                  </a:srgbClr>
                </a:inn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339634" y="2325188"/>
            <a:ext cx="8647612" cy="4124206"/>
          </a:xfrm>
          <a:prstGeom prst="rect">
            <a:avLst/>
          </a:prstGeom>
          <a:noFill/>
        </p:spPr>
        <p:txBody>
          <a:bodyPr wrap="square" rtlCol="0">
            <a:spAutoFit/>
          </a:bodyPr>
          <a:lstStyle/>
          <a:p>
            <a:r>
              <a:rPr lang="en-US" sz="2400" dirty="0">
                <a:latin typeface="CourierStd"/>
              </a:rPr>
              <a:t>public class Example2{ </a:t>
            </a:r>
          </a:p>
          <a:p>
            <a:r>
              <a:rPr lang="en-US" sz="2400" dirty="0">
                <a:latin typeface="CourierStd"/>
              </a:rPr>
              <a:t>  public static void main(String[] </a:t>
            </a:r>
            <a:r>
              <a:rPr lang="en-US" sz="2400" dirty="0" err="1">
                <a:latin typeface="CourierStd"/>
              </a:rPr>
              <a:t>args</a:t>
            </a:r>
            <a:r>
              <a:rPr lang="en-US" sz="2400" dirty="0">
                <a:latin typeface="CourierStd"/>
              </a:rPr>
              <a:t>){ </a:t>
            </a:r>
          </a:p>
          <a:p>
            <a:r>
              <a:rPr lang="en-US" sz="2400" dirty="0">
                <a:latin typeface="CourierStd"/>
              </a:rPr>
              <a:t>   int x = 10;</a:t>
            </a:r>
            <a:br>
              <a:rPr lang="en-US" sz="2400" dirty="0">
                <a:latin typeface="CourierStd"/>
              </a:rPr>
            </a:br>
            <a:r>
              <a:rPr lang="en-US" sz="2400" dirty="0">
                <a:latin typeface="CourierStd"/>
              </a:rPr>
              <a:t>   int y = 5;</a:t>
            </a:r>
            <a:br>
              <a:rPr lang="en-US" sz="2400" dirty="0">
                <a:latin typeface="CourierStd"/>
              </a:rPr>
            </a:br>
            <a:r>
              <a:rPr lang="en-US" sz="2400" dirty="0">
                <a:latin typeface="CourierStd"/>
              </a:rPr>
              <a:t>   int z;</a:t>
            </a:r>
            <a:br>
              <a:rPr lang="en-US" sz="2400" dirty="0">
                <a:latin typeface="CourierStd"/>
              </a:rPr>
            </a:br>
            <a:r>
              <a:rPr lang="en-US" sz="2400" dirty="0">
                <a:latin typeface="CourierStd"/>
              </a:rPr>
              <a:t>   </a:t>
            </a:r>
            <a:r>
              <a:rPr lang="en-US" sz="2400" dirty="0" err="1">
                <a:latin typeface="CourierStd"/>
              </a:rPr>
              <a:t>System.out.println</a:t>
            </a:r>
            <a:r>
              <a:rPr lang="en-US" sz="2400" dirty="0">
                <a:latin typeface="CourierStd"/>
              </a:rPr>
              <a:t>("x = " +  x );</a:t>
            </a:r>
            <a:br>
              <a:rPr lang="en-US" sz="2400" dirty="0">
                <a:latin typeface="CourierStd"/>
              </a:rPr>
            </a:br>
            <a:r>
              <a:rPr lang="en-US" sz="2400" dirty="0">
                <a:latin typeface="CourierStd"/>
              </a:rPr>
              <a:t>   </a:t>
            </a:r>
            <a:r>
              <a:rPr lang="en-US" sz="2400" dirty="0" err="1">
                <a:latin typeface="CourierStd"/>
              </a:rPr>
              <a:t>System.out.println</a:t>
            </a:r>
            <a:r>
              <a:rPr lang="en-US" sz="2400" dirty="0">
                <a:latin typeface="CourierStd"/>
              </a:rPr>
              <a:t>("y = " + y);</a:t>
            </a:r>
            <a:br>
              <a:rPr lang="en-US" sz="2400" dirty="0">
                <a:latin typeface="CourierStd"/>
              </a:rPr>
            </a:br>
            <a:r>
              <a:rPr lang="en-US" sz="2400" dirty="0">
                <a:latin typeface="CourierStd"/>
              </a:rPr>
              <a:t>   z = x + y;</a:t>
            </a:r>
            <a:br>
              <a:rPr lang="en-US" sz="2400" dirty="0">
                <a:latin typeface="CourierStd"/>
              </a:rPr>
            </a:br>
            <a:r>
              <a:rPr lang="en-US" sz="2400" dirty="0">
                <a:latin typeface="CourierStd"/>
              </a:rPr>
              <a:t>   </a:t>
            </a:r>
            <a:r>
              <a:rPr lang="en-US" sz="2400" dirty="0" err="1">
                <a:latin typeface="CourierStd"/>
              </a:rPr>
              <a:t>System.out.println</a:t>
            </a:r>
            <a:r>
              <a:rPr lang="en-US" sz="2400" dirty="0">
                <a:latin typeface="CourierStd"/>
              </a:rPr>
              <a:t>("x + y = " + z);} </a:t>
            </a:r>
          </a:p>
          <a:p>
            <a:r>
              <a:rPr lang="en-US" sz="2800" dirty="0">
                <a:latin typeface="CourierStd"/>
              </a:rPr>
              <a:t>} </a:t>
            </a:r>
            <a:endParaRPr lang="en-US" sz="2800" dirty="0"/>
          </a:p>
          <a:p>
            <a:endParaRPr lang="en-US" dirty="0"/>
          </a:p>
        </p:txBody>
      </p:sp>
    </p:spTree>
    <p:extLst>
      <p:ext uri="{BB962C8B-B14F-4D97-AF65-F5344CB8AC3E}">
        <p14:creationId xmlns:p14="http://schemas.microsoft.com/office/powerpoint/2010/main" val="295208326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381000" y="1108722"/>
            <a:ext cx="8382000" cy="707886"/>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Пример 4: Использование констант</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381000" y="1807658"/>
            <a:ext cx="8606246" cy="4124206"/>
          </a:xfrm>
          <a:prstGeom prst="rect">
            <a:avLst/>
          </a:prstGeom>
          <a:noFill/>
        </p:spPr>
        <p:txBody>
          <a:bodyPr wrap="square" rtlCol="0">
            <a:spAutoFit/>
          </a:bodyPr>
          <a:lstStyle/>
          <a:p>
            <a:r>
              <a:rPr lang="en-US" sz="2400" dirty="0">
                <a:latin typeface="CourierStd"/>
              </a:rPr>
              <a:t>public class Example4{ </a:t>
            </a:r>
          </a:p>
          <a:p>
            <a:r>
              <a:rPr lang="en-US" sz="2400" dirty="0">
                <a:latin typeface="CourierStd"/>
              </a:rPr>
              <a:t>  public static void main(String[] </a:t>
            </a:r>
            <a:r>
              <a:rPr lang="en-US" sz="2400" dirty="0" err="1">
                <a:latin typeface="CourierStd"/>
              </a:rPr>
              <a:t>args</a:t>
            </a:r>
            <a:r>
              <a:rPr lang="en-US" sz="2400" dirty="0">
                <a:latin typeface="CourierStd"/>
              </a:rPr>
              <a:t>){</a:t>
            </a:r>
            <a:endParaRPr lang="ru-RU" sz="2400" dirty="0">
              <a:latin typeface="CourierStd"/>
            </a:endParaRPr>
          </a:p>
          <a:p>
            <a:r>
              <a:rPr lang="en-US" sz="2400" dirty="0">
                <a:latin typeface="CourierStd"/>
              </a:rPr>
              <a:t>static final int NUMBER =100; </a:t>
            </a:r>
            <a:endParaRPr lang="ru-RU" sz="2400" dirty="0">
              <a:latin typeface="CourierStd"/>
            </a:endParaRPr>
          </a:p>
          <a:p>
            <a:r>
              <a:rPr lang="en-US" sz="2400" dirty="0">
                <a:latin typeface="CourierStd"/>
              </a:rPr>
              <a:t>static final float PI=3.1415926F; </a:t>
            </a:r>
            <a:endParaRPr lang="en-US" sz="2400" dirty="0"/>
          </a:p>
          <a:p>
            <a:r>
              <a:rPr lang="en-US" sz="2400" dirty="0">
                <a:latin typeface="CourierStd"/>
              </a:rPr>
              <a:t> </a:t>
            </a:r>
          </a:p>
          <a:p>
            <a:r>
              <a:rPr lang="en-US" sz="2400" dirty="0" err="1">
                <a:latin typeface="CourierStd"/>
              </a:rPr>
              <a:t>System.out.println</a:t>
            </a:r>
            <a:r>
              <a:rPr lang="en-US" sz="2400" dirty="0">
                <a:latin typeface="CourierStd"/>
              </a:rPr>
              <a:t>(”PI = " + PI); </a:t>
            </a:r>
            <a:r>
              <a:rPr lang="en-US" sz="2400" dirty="0" err="1">
                <a:latin typeface="CourierStd"/>
              </a:rPr>
              <a:t>System.out.println</a:t>
            </a:r>
            <a:r>
              <a:rPr lang="en-US" sz="2400" dirty="0">
                <a:latin typeface="CourierStd"/>
              </a:rPr>
              <a:t>(”NUMBER = " + NUMBER);</a:t>
            </a:r>
            <a:br>
              <a:rPr lang="en-US" sz="2400" dirty="0">
                <a:latin typeface="CourierStd"/>
              </a:rPr>
            </a:br>
            <a:r>
              <a:rPr lang="en-US" sz="2400" dirty="0">
                <a:latin typeface="CourierStd"/>
              </a:rPr>
              <a:t> </a:t>
            </a:r>
            <a:endParaRPr lang="en-US" sz="2400" dirty="0"/>
          </a:p>
          <a:p>
            <a:r>
              <a:rPr lang="en-US" sz="2400" dirty="0">
                <a:latin typeface="CourierStd"/>
              </a:rPr>
              <a:t>   } </a:t>
            </a:r>
          </a:p>
          <a:p>
            <a:r>
              <a:rPr lang="en-US" sz="2800" dirty="0">
                <a:latin typeface="CourierStd"/>
              </a:rPr>
              <a:t>} </a:t>
            </a:r>
            <a:endParaRPr lang="en-US" sz="2800" dirty="0"/>
          </a:p>
          <a:p>
            <a:endParaRPr lang="en-US" dirty="0"/>
          </a:p>
        </p:txBody>
      </p:sp>
    </p:spTree>
    <p:extLst>
      <p:ext uri="{BB962C8B-B14F-4D97-AF65-F5344CB8AC3E}">
        <p14:creationId xmlns:p14="http://schemas.microsoft.com/office/powerpoint/2010/main" val="232069609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8863" y="651522"/>
            <a:ext cx="8382000" cy="707886"/>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Пример 5: Базовые типы</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418010" y="1359409"/>
            <a:ext cx="8569235" cy="5232202"/>
          </a:xfrm>
          <a:prstGeom prst="rect">
            <a:avLst/>
          </a:prstGeom>
          <a:noFill/>
        </p:spPr>
        <p:txBody>
          <a:bodyPr wrap="square" rtlCol="0">
            <a:spAutoFit/>
          </a:bodyPr>
          <a:lstStyle/>
          <a:p>
            <a:r>
              <a:rPr lang="en-US" sz="2400" dirty="0">
                <a:latin typeface="CourierStd"/>
              </a:rPr>
              <a:t>public class Example</a:t>
            </a:r>
            <a:r>
              <a:rPr lang="ru-RU" sz="2400" dirty="0">
                <a:latin typeface="CourierStd"/>
              </a:rPr>
              <a:t>5</a:t>
            </a:r>
            <a:r>
              <a:rPr lang="en-US" sz="2400" dirty="0">
                <a:latin typeface="CourierStd"/>
              </a:rPr>
              <a:t>{ </a:t>
            </a:r>
          </a:p>
          <a:p>
            <a:r>
              <a:rPr lang="en-US" sz="2400" dirty="0">
                <a:latin typeface="CourierStd"/>
              </a:rPr>
              <a:t>  public static void main(String[] </a:t>
            </a:r>
            <a:r>
              <a:rPr lang="en-US" sz="2400" dirty="0" err="1">
                <a:latin typeface="CourierStd"/>
              </a:rPr>
              <a:t>args</a:t>
            </a:r>
            <a:r>
              <a:rPr lang="en-US" sz="2400" dirty="0">
                <a:latin typeface="CourierStd"/>
              </a:rPr>
              <a:t>){ </a:t>
            </a:r>
          </a:p>
          <a:p>
            <a:r>
              <a:rPr lang="en-US" sz="2400" dirty="0">
                <a:latin typeface="CourierStd"/>
              </a:rPr>
              <a:t>short x = 10, y = 5, z=1; byte B = 17;</a:t>
            </a:r>
            <a:br>
              <a:rPr lang="en-US" sz="2400" dirty="0">
                <a:latin typeface="CourierStd"/>
              </a:rPr>
            </a:br>
            <a:r>
              <a:rPr lang="en-US" sz="2400" dirty="0">
                <a:latin typeface="CourierStd"/>
              </a:rPr>
              <a:t>long w = 234334000000L; double d = 5.01; </a:t>
            </a:r>
          </a:p>
          <a:p>
            <a:r>
              <a:rPr lang="en-US" sz="2400" dirty="0">
                <a:latin typeface="CourierStd"/>
              </a:rPr>
              <a:t>float f = 5.01f;</a:t>
            </a:r>
            <a:br>
              <a:rPr lang="en-US" sz="2400" dirty="0">
                <a:latin typeface="CourierStd"/>
              </a:rPr>
            </a:br>
            <a:r>
              <a:rPr lang="en-US" sz="2400" dirty="0">
                <a:latin typeface="CourierStd"/>
              </a:rPr>
              <a:t>char </a:t>
            </a:r>
            <a:r>
              <a:rPr lang="en-US" sz="2400" dirty="0" err="1">
                <a:latin typeface="CourierStd"/>
              </a:rPr>
              <a:t>ch</a:t>
            </a:r>
            <a:r>
              <a:rPr lang="en-US" sz="2400" dirty="0">
                <a:latin typeface="CourierStd"/>
              </a:rPr>
              <a:t> = 'a';</a:t>
            </a:r>
            <a:br>
              <a:rPr lang="en-US" sz="2400" dirty="0">
                <a:latin typeface="CourierStd"/>
              </a:rPr>
            </a:br>
            <a:r>
              <a:rPr lang="en-US" sz="2400" dirty="0">
                <a:latin typeface="CourierStd"/>
              </a:rPr>
              <a:t>String s = "Hello World!";</a:t>
            </a:r>
            <a:r>
              <a:rPr lang="ru-RU" sz="2400" dirty="0">
                <a:latin typeface="CourierStd"/>
              </a:rPr>
              <a:t> //строка</a:t>
            </a:r>
          </a:p>
          <a:p>
            <a:r>
              <a:rPr lang="en-US" sz="2400" dirty="0" err="1">
                <a:latin typeface="CourierStd"/>
              </a:rPr>
              <a:t>boolean</a:t>
            </a:r>
            <a:r>
              <a:rPr lang="en-US" sz="2400" dirty="0">
                <a:latin typeface="CourierStd"/>
              </a:rPr>
              <a:t> </a:t>
            </a:r>
            <a:r>
              <a:rPr lang="en-US" sz="2400" dirty="0" err="1">
                <a:latin typeface="CourierStd"/>
              </a:rPr>
              <a:t>isFlag</a:t>
            </a:r>
            <a:r>
              <a:rPr lang="en-US" sz="2400" dirty="0">
                <a:latin typeface="CourierStd"/>
              </a:rPr>
              <a:t> = false; </a:t>
            </a:r>
          </a:p>
          <a:p>
            <a:r>
              <a:rPr lang="en-US" sz="2400" dirty="0" err="1">
                <a:latin typeface="CourierStd"/>
              </a:rPr>
              <a:t>System.out.println</a:t>
            </a:r>
            <a:r>
              <a:rPr lang="en-US" sz="2400" dirty="0">
                <a:latin typeface="CourierStd"/>
              </a:rPr>
              <a:t>("</a:t>
            </a:r>
            <a:r>
              <a:rPr lang="en-US" sz="2400" dirty="0" err="1">
                <a:latin typeface="CourierStd"/>
              </a:rPr>
              <a:t>ch</a:t>
            </a:r>
            <a:r>
              <a:rPr lang="en-US" sz="2400" dirty="0">
                <a:latin typeface="CourierStd"/>
              </a:rPr>
              <a:t> = " + </a:t>
            </a:r>
            <a:r>
              <a:rPr lang="en-US" sz="2400" dirty="0" err="1">
                <a:latin typeface="CourierStd"/>
              </a:rPr>
              <a:t>ch</a:t>
            </a:r>
            <a:r>
              <a:rPr lang="en-US" sz="2400" dirty="0">
                <a:latin typeface="CourierStd"/>
              </a:rPr>
              <a:t> ); </a:t>
            </a:r>
            <a:r>
              <a:rPr lang="en-US" sz="2400" dirty="0" err="1">
                <a:latin typeface="CourierStd"/>
              </a:rPr>
              <a:t>System.out.println</a:t>
            </a:r>
            <a:r>
              <a:rPr lang="en-US" sz="2400" dirty="0">
                <a:latin typeface="CourierStd"/>
              </a:rPr>
              <a:t>("</a:t>
            </a:r>
            <a:r>
              <a:rPr lang="en-US" sz="2400" dirty="0" err="1">
                <a:latin typeface="CourierStd"/>
              </a:rPr>
              <a:t>isGlag</a:t>
            </a:r>
            <a:r>
              <a:rPr lang="en-US" sz="2400" dirty="0">
                <a:latin typeface="CourierStd"/>
              </a:rPr>
              <a:t> = " + </a:t>
            </a:r>
            <a:r>
              <a:rPr lang="en-US" sz="2400" dirty="0" err="1">
                <a:latin typeface="CourierStd"/>
              </a:rPr>
              <a:t>isFlag</a:t>
            </a:r>
            <a:r>
              <a:rPr lang="en-US" sz="2400" dirty="0">
                <a:latin typeface="CourierStd"/>
              </a:rPr>
              <a:t>); </a:t>
            </a:r>
            <a:r>
              <a:rPr lang="en-US" sz="2400" dirty="0" err="1">
                <a:latin typeface="CourierStd"/>
              </a:rPr>
              <a:t>System.out.println</a:t>
            </a:r>
            <a:r>
              <a:rPr lang="en-US" sz="2400" dirty="0">
                <a:latin typeface="CourierStd"/>
              </a:rPr>
              <a:t>(s); </a:t>
            </a:r>
            <a:endParaRPr lang="en-US" sz="2400" dirty="0"/>
          </a:p>
          <a:p>
            <a:r>
              <a:rPr lang="en-US" sz="2400" dirty="0">
                <a:latin typeface="CourierStd"/>
              </a:rPr>
              <a:t>   } </a:t>
            </a:r>
          </a:p>
          <a:p>
            <a:r>
              <a:rPr lang="en-US" sz="2800" dirty="0">
                <a:latin typeface="CourierStd"/>
              </a:rPr>
              <a:t>} </a:t>
            </a:r>
            <a:endParaRPr lang="en-US" sz="2800" dirty="0"/>
          </a:p>
          <a:p>
            <a:endParaRPr lang="en-US" dirty="0"/>
          </a:p>
        </p:txBody>
      </p:sp>
    </p:spTree>
    <p:extLst>
      <p:ext uri="{BB962C8B-B14F-4D97-AF65-F5344CB8AC3E}">
        <p14:creationId xmlns:p14="http://schemas.microsoft.com/office/powerpoint/2010/main" val="248159336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8863" y="651522"/>
            <a:ext cx="8382000" cy="707886"/>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Пример </a:t>
            </a:r>
            <a:r>
              <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6</a:t>
            </a: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 Строковые типы</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418010" y="1359409"/>
            <a:ext cx="8569235" cy="3693319"/>
          </a:xfrm>
          <a:prstGeom prst="rect">
            <a:avLst/>
          </a:prstGeom>
          <a:noFill/>
        </p:spPr>
        <p:txBody>
          <a:bodyPr wrap="square" rtlCol="0">
            <a:spAutoFit/>
          </a:bodyPr>
          <a:lstStyle/>
          <a:p>
            <a:r>
              <a:rPr lang="ru-RU" sz="2400" dirty="0">
                <a:latin typeface="CourierStd"/>
              </a:rPr>
              <a:t>Два типа </a:t>
            </a:r>
            <a:r>
              <a:rPr lang="en-US" sz="2400" dirty="0">
                <a:latin typeface="CourierStd"/>
              </a:rPr>
              <a:t>String </a:t>
            </a:r>
            <a:r>
              <a:rPr lang="ru-RU" sz="2400" dirty="0">
                <a:latin typeface="CourierStd"/>
              </a:rPr>
              <a:t>и</a:t>
            </a:r>
            <a:r>
              <a:rPr lang="en-US" sz="2400" dirty="0">
                <a:latin typeface="CourierStd"/>
              </a:rPr>
              <a:t> </a:t>
            </a:r>
            <a:r>
              <a:rPr lang="en-US" sz="2400" dirty="0" err="1">
                <a:latin typeface="CourierStd"/>
              </a:rPr>
              <a:t>StringBuffer</a:t>
            </a:r>
            <a:endParaRPr lang="ru-RU" sz="2400" dirty="0">
              <a:latin typeface="CourierStd"/>
            </a:endParaRPr>
          </a:p>
          <a:p>
            <a:r>
              <a:rPr lang="ru-RU" sz="2400" dirty="0">
                <a:latin typeface="CourierStd"/>
              </a:rPr>
              <a:t>Пример объявления: </a:t>
            </a:r>
          </a:p>
          <a:p>
            <a:r>
              <a:rPr lang="en-US" sz="2400" dirty="0">
                <a:latin typeface="CourierStd"/>
              </a:rPr>
              <a:t>String </a:t>
            </a:r>
            <a:r>
              <a:rPr lang="en-US" sz="2400" dirty="0" err="1">
                <a:latin typeface="CourierStd"/>
              </a:rPr>
              <a:t>ClassName</a:t>
            </a:r>
            <a:r>
              <a:rPr lang="en-US" sz="2400" dirty="0">
                <a:latin typeface="CourierStd"/>
              </a:rPr>
              <a:t>;</a:t>
            </a:r>
            <a:br>
              <a:rPr lang="en-US" sz="2400" dirty="0">
                <a:latin typeface="CourierStd"/>
              </a:rPr>
            </a:br>
            <a:r>
              <a:rPr lang="en-US" sz="2400" dirty="0" err="1">
                <a:latin typeface="CourierStd"/>
              </a:rPr>
              <a:t>ClassName</a:t>
            </a:r>
            <a:r>
              <a:rPr lang="en-US" sz="2400" dirty="0">
                <a:latin typeface="CourierStd"/>
              </a:rPr>
              <a:t> = new String(); </a:t>
            </a:r>
            <a:endParaRPr lang="ru-RU" sz="2400" dirty="0">
              <a:latin typeface="CourierStd"/>
            </a:endParaRPr>
          </a:p>
          <a:p>
            <a:r>
              <a:rPr lang="en-US" sz="2400" dirty="0" err="1">
                <a:latin typeface="CourierStd"/>
              </a:rPr>
              <a:t>ClassName</a:t>
            </a:r>
            <a:r>
              <a:rPr lang="en-US" sz="2400" dirty="0">
                <a:latin typeface="CourierStd"/>
              </a:rPr>
              <a:t> = "Maple Tree Class";</a:t>
            </a:r>
            <a:endParaRPr lang="ru-RU" sz="2400" dirty="0">
              <a:latin typeface="CourierStd"/>
            </a:endParaRPr>
          </a:p>
          <a:p>
            <a:r>
              <a:rPr lang="en-US" sz="2400" dirty="0">
                <a:latin typeface="CourierStd"/>
              </a:rPr>
              <a:t> </a:t>
            </a:r>
          </a:p>
          <a:p>
            <a:r>
              <a:rPr lang="en-US" sz="2400" dirty="0" err="1">
                <a:latin typeface="CourierStd"/>
              </a:rPr>
              <a:t>StringBuffer</a:t>
            </a:r>
            <a:r>
              <a:rPr lang="en-US" sz="2400" dirty="0">
                <a:latin typeface="CourierStd"/>
              </a:rPr>
              <a:t> </a:t>
            </a:r>
            <a:r>
              <a:rPr lang="en-US" sz="2400" dirty="0" err="1">
                <a:latin typeface="CourierStd"/>
              </a:rPr>
              <a:t>sB</a:t>
            </a:r>
            <a:r>
              <a:rPr lang="en-US" sz="2400" dirty="0">
                <a:latin typeface="CourierStd"/>
              </a:rPr>
              <a:t> = new </a:t>
            </a:r>
            <a:r>
              <a:rPr lang="en-US" sz="2400" dirty="0" err="1">
                <a:latin typeface="CourierStd"/>
              </a:rPr>
              <a:t>StringBuffer</a:t>
            </a:r>
            <a:r>
              <a:rPr lang="en-US" sz="2400" dirty="0">
                <a:latin typeface="CourierStd"/>
              </a:rPr>
              <a:t>("Hello"); </a:t>
            </a:r>
            <a:r>
              <a:rPr lang="en-US" sz="2400" dirty="0" err="1">
                <a:latin typeface="CourierStd"/>
              </a:rPr>
              <a:t>sB.append</a:t>
            </a:r>
            <a:r>
              <a:rPr lang="en-US" sz="2400" dirty="0">
                <a:latin typeface="CourierStd"/>
              </a:rPr>
              <a:t>(" World"); </a:t>
            </a:r>
          </a:p>
          <a:p>
            <a:endParaRPr lang="ru-RU" sz="2400" dirty="0">
              <a:latin typeface="CourierStd"/>
            </a:endParaRPr>
          </a:p>
          <a:p>
            <a:endParaRPr lang="en-US" dirty="0"/>
          </a:p>
        </p:txBody>
      </p:sp>
    </p:spTree>
    <p:extLst>
      <p:ext uri="{BB962C8B-B14F-4D97-AF65-F5344CB8AC3E}">
        <p14:creationId xmlns:p14="http://schemas.microsoft.com/office/powerpoint/2010/main" val="347828098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8863" y="343746"/>
            <a:ext cx="8382000" cy="1323439"/>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Пример 7: Тип </a:t>
            </a:r>
            <a:r>
              <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VAR </a:t>
            </a:r>
          </a:p>
          <a:p>
            <a:pPr algn="ct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418010" y="1359409"/>
            <a:ext cx="8569235" cy="2585323"/>
          </a:xfrm>
          <a:prstGeom prst="rect">
            <a:avLst/>
          </a:prstGeom>
          <a:noFill/>
        </p:spPr>
        <p:txBody>
          <a:bodyPr wrap="square" rtlCol="0">
            <a:spAutoFit/>
          </a:bodyPr>
          <a:lstStyle/>
          <a:p>
            <a:br>
              <a:rPr lang="en-US" sz="2400" dirty="0">
                <a:latin typeface="CourierStd"/>
              </a:rPr>
            </a:br>
            <a:r>
              <a:rPr lang="en-US" sz="2400" dirty="0">
                <a:latin typeface="CourierStd"/>
              </a:rPr>
              <a:t>var str = "Java 10"; // </a:t>
            </a:r>
            <a:r>
              <a:rPr lang="ru-RU" sz="2400" dirty="0">
                <a:latin typeface="CourierStd"/>
              </a:rPr>
              <a:t>определяем </a:t>
            </a:r>
            <a:r>
              <a:rPr lang="en-US" sz="2400" dirty="0">
                <a:latin typeface="CourierStd"/>
              </a:rPr>
              <a:t>String</a:t>
            </a:r>
            <a:br>
              <a:rPr lang="en-US" sz="2400" dirty="0">
                <a:latin typeface="CourierStd"/>
              </a:rPr>
            </a:br>
            <a:r>
              <a:rPr lang="en-US" sz="2400" dirty="0">
                <a:latin typeface="CourierStd"/>
              </a:rPr>
              <a:t>var list = new </a:t>
            </a:r>
            <a:r>
              <a:rPr lang="en-US" sz="2400" dirty="0" err="1">
                <a:latin typeface="CourierStd"/>
              </a:rPr>
              <a:t>ArrayList</a:t>
            </a:r>
            <a:r>
              <a:rPr lang="en-US" sz="2400" dirty="0">
                <a:latin typeface="CourierStd"/>
              </a:rPr>
              <a:t>&lt;String&gt;(); </a:t>
            </a:r>
            <a:endParaRPr lang="ru-RU" sz="2400" dirty="0">
              <a:latin typeface="CourierStd"/>
            </a:endParaRPr>
          </a:p>
          <a:p>
            <a:r>
              <a:rPr lang="en-US" sz="2400" dirty="0">
                <a:latin typeface="CourierStd"/>
              </a:rPr>
              <a:t>// </a:t>
            </a:r>
            <a:r>
              <a:rPr lang="ru-RU" sz="2400" dirty="0">
                <a:latin typeface="CourierStd"/>
              </a:rPr>
              <a:t>определяем массив строк </a:t>
            </a:r>
            <a:r>
              <a:rPr lang="en-US" sz="2400" dirty="0" err="1">
                <a:latin typeface="CourierStd"/>
              </a:rPr>
              <a:t>ArrayList</a:t>
            </a:r>
            <a:r>
              <a:rPr lang="en-US" sz="2400" dirty="0">
                <a:latin typeface="CourierStd"/>
              </a:rPr>
              <a:t>&lt;String&gt; </a:t>
            </a:r>
            <a:endParaRPr lang="ru-RU" sz="2400" dirty="0">
              <a:latin typeface="CourierStd"/>
            </a:endParaRPr>
          </a:p>
          <a:p>
            <a:r>
              <a:rPr lang="en-US" sz="2400" dirty="0">
                <a:latin typeface="CourierStd"/>
              </a:rPr>
              <a:t>var stream = </a:t>
            </a:r>
            <a:r>
              <a:rPr lang="en-US" sz="2400" dirty="0" err="1">
                <a:latin typeface="CourierStd"/>
              </a:rPr>
              <a:t>list.stream</a:t>
            </a:r>
            <a:r>
              <a:rPr lang="en-US" sz="2400" dirty="0">
                <a:latin typeface="CourierStd"/>
              </a:rPr>
              <a:t>(); </a:t>
            </a:r>
            <a:endParaRPr lang="ru-RU" sz="2400" dirty="0">
              <a:latin typeface="CourierStd"/>
            </a:endParaRPr>
          </a:p>
          <a:p>
            <a:r>
              <a:rPr lang="en-US" sz="2400" dirty="0">
                <a:latin typeface="CourierStd"/>
              </a:rPr>
              <a:t>// </a:t>
            </a:r>
            <a:r>
              <a:rPr lang="ru-RU" sz="2400" dirty="0">
                <a:latin typeface="CourierStd"/>
              </a:rPr>
              <a:t>определяем поток </a:t>
            </a:r>
            <a:r>
              <a:rPr lang="en-US" sz="2400" dirty="0">
                <a:latin typeface="CourierStd"/>
              </a:rPr>
              <a:t>Stream&lt;String&gt;s </a:t>
            </a:r>
          </a:p>
          <a:p>
            <a:endParaRPr lang="en-US" dirty="0"/>
          </a:p>
        </p:txBody>
      </p:sp>
    </p:spTree>
    <p:extLst>
      <p:ext uri="{BB962C8B-B14F-4D97-AF65-F5344CB8AC3E}">
        <p14:creationId xmlns:p14="http://schemas.microsoft.com/office/powerpoint/2010/main" val="79067611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53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1E41D5-AE48-6247-8FE8-A2023A7D0888}"/>
              </a:ext>
            </a:extLst>
          </p:cNvPr>
          <p:cNvSpPr>
            <a:spLocks noGrp="1"/>
          </p:cNvSpPr>
          <p:nvPr>
            <p:ph type="title"/>
          </p:nvPr>
        </p:nvSpPr>
        <p:spPr/>
        <p:txBody>
          <a:bodyPr/>
          <a:lstStyle/>
          <a:p>
            <a:pPr algn="ctr"/>
            <a:r>
              <a:rPr lang="ru-TR" dirty="0">
                <a:solidFill>
                  <a:srgbClr val="295CA8"/>
                </a:solidFill>
                <a:latin typeface="+mn-lt"/>
                <a:ea typeface="+mn-ea"/>
                <a:cs typeface="+mn-cs"/>
              </a:rPr>
              <a:t>Синтаксис языка Джава</a:t>
            </a:r>
          </a:p>
        </p:txBody>
      </p:sp>
      <p:sp>
        <p:nvSpPr>
          <p:cNvPr id="3" name="Объект 2">
            <a:extLst>
              <a:ext uri="{FF2B5EF4-FFF2-40B4-BE49-F238E27FC236}">
                <a16:creationId xmlns:a16="http://schemas.microsoft.com/office/drawing/2014/main" id="{CF77FB7F-A9FF-6C4D-B72B-1F151B1EEFC1}"/>
              </a:ext>
            </a:extLst>
          </p:cNvPr>
          <p:cNvSpPr>
            <a:spLocks noGrp="1"/>
          </p:cNvSpPr>
          <p:nvPr>
            <p:ph idx="1"/>
          </p:nvPr>
        </p:nvSpPr>
        <p:spPr>
          <a:xfrm>
            <a:off x="323528" y="2060848"/>
            <a:ext cx="8753635" cy="4104456"/>
          </a:xfrm>
        </p:spPr>
        <p:txBody>
          <a:bodyPr/>
          <a:lstStyle/>
          <a:p>
            <a:r>
              <a:rPr lang="ru-RU" dirty="0"/>
              <a:t>Операторы те же, что и в </a:t>
            </a:r>
            <a:r>
              <a:rPr lang="en" dirty="0"/>
              <a:t>C++ </a:t>
            </a:r>
            <a:endParaRPr lang="ru-RU" dirty="0"/>
          </a:p>
          <a:p>
            <a:r>
              <a:rPr lang="ru-RU" dirty="0"/>
              <a:t>Например </a:t>
            </a:r>
            <a:r>
              <a:rPr lang="en" dirty="0"/>
              <a:t>, =, +, - , *, /, % </a:t>
            </a:r>
          </a:p>
          <a:p>
            <a:r>
              <a:rPr lang="ru-TR" dirty="0"/>
              <a:t>Пример сумма от 1 до 100</a:t>
            </a:r>
          </a:p>
        </p:txBody>
      </p:sp>
      <p:pic>
        <p:nvPicPr>
          <p:cNvPr id="6" name="Рисунок 5">
            <a:extLst>
              <a:ext uri="{FF2B5EF4-FFF2-40B4-BE49-F238E27FC236}">
                <a16:creationId xmlns:a16="http://schemas.microsoft.com/office/drawing/2014/main" id="{74BA760D-2F57-2849-BA71-DFACED2BE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136" y="2375038"/>
            <a:ext cx="2679700" cy="558800"/>
          </a:xfrm>
          <a:prstGeom prst="rect">
            <a:avLst/>
          </a:prstGeom>
        </p:spPr>
      </p:pic>
      <p:sp>
        <p:nvSpPr>
          <p:cNvPr id="9" name="TextBox 8">
            <a:extLst>
              <a:ext uri="{FF2B5EF4-FFF2-40B4-BE49-F238E27FC236}">
                <a16:creationId xmlns:a16="http://schemas.microsoft.com/office/drawing/2014/main" id="{D2FEA717-3258-1C48-8D2D-93F5E3C806BC}"/>
              </a:ext>
            </a:extLst>
          </p:cNvPr>
          <p:cNvSpPr txBox="1"/>
          <p:nvPr/>
        </p:nvSpPr>
        <p:spPr>
          <a:xfrm>
            <a:off x="7668344" y="3068960"/>
            <a:ext cx="1408821" cy="648072"/>
          </a:xfrm>
          <a:prstGeom prst="rect">
            <a:avLst/>
          </a:prstGeom>
          <a:solidFill>
            <a:schemeClr val="bg1"/>
          </a:solidFill>
        </p:spPr>
        <p:txBody>
          <a:bodyPr wrap="square" rtlCol="0">
            <a:spAutoFit/>
          </a:bodyPr>
          <a:lstStyle/>
          <a:p>
            <a:endParaRPr lang="ru-TR" dirty="0"/>
          </a:p>
        </p:txBody>
      </p:sp>
      <p:pic>
        <p:nvPicPr>
          <p:cNvPr id="11" name="Рисунок 10">
            <a:extLst>
              <a:ext uri="{FF2B5EF4-FFF2-40B4-BE49-F238E27FC236}">
                <a16:creationId xmlns:a16="http://schemas.microsoft.com/office/drawing/2014/main" id="{612A6BD9-A260-4440-A6EF-AF1EE4DE9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92" y="3797410"/>
            <a:ext cx="7848600" cy="2197100"/>
          </a:xfrm>
          <a:prstGeom prst="rect">
            <a:avLst/>
          </a:prstGeom>
        </p:spPr>
      </p:pic>
    </p:spTree>
    <p:extLst>
      <p:ext uri="{BB962C8B-B14F-4D97-AF65-F5344CB8AC3E}">
        <p14:creationId xmlns:p14="http://schemas.microsoft.com/office/powerpoint/2010/main" val="456722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CA439E-BD3A-724C-8F59-5B8D46E115BD}"/>
              </a:ext>
            </a:extLst>
          </p:cNvPr>
          <p:cNvSpPr>
            <a:spLocks noGrp="1"/>
          </p:cNvSpPr>
          <p:nvPr>
            <p:ph type="title"/>
          </p:nvPr>
        </p:nvSpPr>
        <p:spPr/>
        <p:txBody>
          <a:bodyPr/>
          <a:lstStyle/>
          <a:p>
            <a:r>
              <a:rPr lang="ru-TR" dirty="0">
                <a:solidFill>
                  <a:srgbClr val="295CA8"/>
                </a:solidFill>
              </a:rPr>
              <a:t>Синтаксис языка Джава</a:t>
            </a:r>
            <a:endParaRPr lang="ru-TR" dirty="0"/>
          </a:p>
        </p:txBody>
      </p:sp>
      <p:pic>
        <p:nvPicPr>
          <p:cNvPr id="4" name="Объект 3">
            <a:extLst>
              <a:ext uri="{FF2B5EF4-FFF2-40B4-BE49-F238E27FC236}">
                <a16:creationId xmlns:a16="http://schemas.microsoft.com/office/drawing/2014/main" id="{FB3FAB42-D7E3-5447-9858-EB2C183EC1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8869" y="2746375"/>
            <a:ext cx="6807200" cy="3327400"/>
          </a:xfrm>
          <a:prstGeom prst="rect">
            <a:avLst/>
          </a:prstGeom>
        </p:spPr>
      </p:pic>
    </p:spTree>
    <p:extLst>
      <p:ext uri="{BB962C8B-B14F-4D97-AF65-F5344CB8AC3E}">
        <p14:creationId xmlns:p14="http://schemas.microsoft.com/office/powerpoint/2010/main" val="4208882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56260" y="419442"/>
            <a:ext cx="8787740" cy="769441"/>
          </a:xfrm>
          <a:prstGeom prst="rect">
            <a:avLst/>
          </a:prstGeom>
          <a:noFill/>
        </p:spPr>
        <p:txBody>
          <a:bodyPr wrap="square" rtlCol="0">
            <a:spAutoFit/>
          </a:bodyPr>
          <a:lstStyle/>
          <a:p>
            <a:pPr algn="ctr"/>
            <a:r>
              <a:rPr lang="ru-RU" sz="4400" dirty="0">
                <a:solidFill>
                  <a:srgbClr val="295CA8"/>
                </a:solidFill>
              </a:rPr>
              <a:t>Операторы языка</a:t>
            </a:r>
            <a:endParaRPr lang="en-US" sz="4400" kern="600" dirty="0">
              <a:solidFill>
                <a:srgbClr val="295CA8"/>
              </a:solidFill>
            </a:endParaRPr>
          </a:p>
        </p:txBody>
      </p:sp>
      <p:sp>
        <p:nvSpPr>
          <p:cNvPr id="5" name="TextBox 4"/>
          <p:cNvSpPr txBox="1"/>
          <p:nvPr/>
        </p:nvSpPr>
        <p:spPr>
          <a:xfrm>
            <a:off x="3914210" y="1259686"/>
            <a:ext cx="184666" cy="369332"/>
          </a:xfrm>
          <a:prstGeom prst="rect">
            <a:avLst/>
          </a:prstGeom>
          <a:noFill/>
        </p:spPr>
        <p:txBody>
          <a:bodyPr wrap="none" rtlCol="0">
            <a:spAutoFit/>
          </a:bodyPr>
          <a:lstStyle/>
          <a:p>
            <a:endParaRPr lang="en-US" dirty="0"/>
          </a:p>
        </p:txBody>
      </p:sp>
      <p:graphicFrame>
        <p:nvGraphicFramePr>
          <p:cNvPr id="7" name="Таблица 6">
            <a:extLst>
              <a:ext uri="{FF2B5EF4-FFF2-40B4-BE49-F238E27FC236}">
                <a16:creationId xmlns:a16="http://schemas.microsoft.com/office/drawing/2014/main" id="{CE1C749D-15FA-4542-84D4-69E882B1EB6B}"/>
              </a:ext>
            </a:extLst>
          </p:cNvPr>
          <p:cNvGraphicFramePr>
            <a:graphicFrameLocks noGrp="1"/>
          </p:cNvGraphicFramePr>
          <p:nvPr/>
        </p:nvGraphicFramePr>
        <p:xfrm>
          <a:off x="356262" y="1444352"/>
          <a:ext cx="8448104" cy="5365751"/>
        </p:xfrm>
        <a:graphic>
          <a:graphicData uri="http://schemas.openxmlformats.org/drawingml/2006/table">
            <a:tbl>
              <a:tblPr firstRow="1" firstCol="1" bandRow="1">
                <a:tableStyleId>{5C22544A-7EE6-4342-B048-85BDC9FD1C3A}</a:tableStyleId>
              </a:tblPr>
              <a:tblGrid>
                <a:gridCol w="4034223">
                  <a:extLst>
                    <a:ext uri="{9D8B030D-6E8A-4147-A177-3AD203B41FA5}">
                      <a16:colId xmlns:a16="http://schemas.microsoft.com/office/drawing/2014/main" val="3450556390"/>
                    </a:ext>
                  </a:extLst>
                </a:gridCol>
                <a:gridCol w="4413881">
                  <a:extLst>
                    <a:ext uri="{9D8B030D-6E8A-4147-A177-3AD203B41FA5}">
                      <a16:colId xmlns:a16="http://schemas.microsoft.com/office/drawing/2014/main" val="4108755105"/>
                    </a:ext>
                  </a:extLst>
                </a:gridCol>
              </a:tblGrid>
              <a:tr h="1493876">
                <a:tc>
                  <a:txBody>
                    <a:bodyPr/>
                    <a:lstStyle/>
                    <a:p>
                      <a:pPr algn="ctr">
                        <a:lnSpc>
                          <a:spcPts val="27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Арифметические операторы</a:t>
                      </a:r>
                    </a:p>
                  </a:txBody>
                  <a:tcPr marL="43083" marR="43083" marT="0" marB="0">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b="0" kern="1200" dirty="0">
                          <a:solidFill>
                            <a:schemeClr val="dk1"/>
                          </a:solidFill>
                          <a:effectLst/>
                          <a:latin typeface="+mn-lt"/>
                          <a:ea typeface="+mn-ea"/>
                          <a:cs typeface="+mn-cs"/>
                        </a:rPr>
                        <a:t>+ Сложение и конкатенации строк</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b="0" kern="1200" dirty="0">
                          <a:solidFill>
                            <a:schemeClr val="dk1"/>
                          </a:solidFill>
                          <a:effectLst/>
                          <a:latin typeface="+mn-lt"/>
                          <a:ea typeface="+mn-ea"/>
                          <a:cs typeface="+mn-cs"/>
                        </a:rPr>
                        <a:t>,</a:t>
                      </a:r>
                      <a:r>
                        <a:rPr lang="en-US" sz="1800" b="0" kern="1200" dirty="0">
                          <a:solidFill>
                            <a:schemeClr val="dk1"/>
                          </a:solidFill>
                          <a:effectLst/>
                          <a:latin typeface="+mn-lt"/>
                          <a:ea typeface="+mn-ea"/>
                          <a:cs typeface="+mn-cs"/>
                        </a:rPr>
                        <a:t> *, / , % </a:t>
                      </a:r>
                      <a:r>
                        <a:rPr lang="ru-RU" sz="1800" b="0" kern="1200" dirty="0">
                          <a:solidFill>
                            <a:schemeClr val="dk1"/>
                          </a:solidFill>
                          <a:effectLst/>
                          <a:latin typeface="+mn-lt"/>
                          <a:ea typeface="+mn-ea"/>
                          <a:cs typeface="+mn-cs"/>
                        </a:rPr>
                        <a:t>деление по модулю </a:t>
                      </a:r>
                      <a:r>
                        <a:rPr lang="en-US" sz="1800" b="0" kern="1200" dirty="0">
                          <a:solidFill>
                            <a:schemeClr val="dk1"/>
                          </a:solidFill>
                          <a:effectLst/>
                          <a:latin typeface="+mn-lt"/>
                          <a:ea typeface="+mn-ea"/>
                          <a:cs typeface="+mn-cs"/>
                        </a:rPr>
                        <a:t> (</a:t>
                      </a:r>
                      <a:r>
                        <a:rPr lang="ru-RU" sz="1800" b="0" kern="1200" dirty="0">
                          <a:solidFill>
                            <a:schemeClr val="dk1"/>
                          </a:solidFill>
                          <a:effectLst/>
                          <a:latin typeface="+mn-lt"/>
                          <a:ea typeface="+mn-ea"/>
                          <a:cs typeface="+mn-cs"/>
                        </a:rPr>
                        <a:t>или получения остатка от деления</a:t>
                      </a:r>
                      <a:r>
                        <a:rPr lang="en-US" sz="1800" b="0" kern="1200" dirty="0">
                          <a:solidFill>
                            <a:schemeClr val="dk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 </a:t>
                      </a:r>
                      <a:r>
                        <a:rPr lang="ru-RU" sz="1800" b="0" kern="1200" dirty="0">
                          <a:solidFill>
                            <a:schemeClr val="dk1"/>
                          </a:solidFill>
                          <a:effectLst/>
                          <a:latin typeface="+mn-lt"/>
                          <a:ea typeface="+mn-ea"/>
                          <a:cs typeface="+mn-cs"/>
                        </a:rPr>
                        <a:t>инкремент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 -- </a:t>
                      </a:r>
                      <a:r>
                        <a:rPr lang="ru-RU" sz="1800" b="0" kern="1200" dirty="0">
                          <a:solidFill>
                            <a:schemeClr val="dk1"/>
                          </a:solidFill>
                          <a:effectLst/>
                          <a:latin typeface="+mn-lt"/>
                          <a:ea typeface="+mn-ea"/>
                          <a:cs typeface="+mn-cs"/>
                        </a:rPr>
                        <a:t>декремент</a:t>
                      </a:r>
                      <a:r>
                        <a:rPr lang="en-US" sz="1800" b="0" kern="1200" dirty="0">
                          <a:solidFill>
                            <a:schemeClr val="dk1"/>
                          </a:solidFill>
                          <a:effectLst/>
                          <a:latin typeface="+mn-lt"/>
                          <a:ea typeface="+mn-ea"/>
                          <a:cs typeface="+mn-cs"/>
                        </a:rPr>
                        <a:t> </a:t>
                      </a:r>
                    </a:p>
                  </a:txBody>
                  <a:tcPr marL="43083" marR="43083" marT="0" marB="0">
                    <a:solidFill>
                      <a:schemeClr val="bg1">
                        <a:lumMod val="95000"/>
                      </a:schemeClr>
                    </a:solidFill>
                  </a:tcPr>
                </a:tc>
                <a:extLst>
                  <a:ext uri="{0D108BD9-81ED-4DB2-BD59-A6C34878D82A}">
                    <a16:rowId xmlns:a16="http://schemas.microsoft.com/office/drawing/2014/main" val="258597509"/>
                  </a:ext>
                </a:extLst>
              </a:tr>
              <a:tr h="609244">
                <a:tc>
                  <a:txBody>
                    <a:bodyPr/>
                    <a:lstStyle/>
                    <a:p>
                      <a:pPr algn="ctr">
                        <a:lnSpc>
                          <a:spcPts val="27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Операторы отношения</a:t>
                      </a:r>
                    </a:p>
                  </a:txBody>
                  <a:tcPr marL="43083" marR="43083" marT="0" marB="0">
                    <a:solidFill>
                      <a:schemeClr val="accent1">
                        <a:lumMod val="40000"/>
                        <a:lumOff val="60000"/>
                      </a:schemeClr>
                    </a:solidFill>
                  </a:tcPr>
                </a:tc>
                <a:tc>
                  <a:txBody>
                    <a:bodyPr/>
                    <a:lstStyle/>
                    <a:p>
                      <a:r>
                        <a:rPr lang="en-US" sz="1800" kern="1200" dirty="0">
                          <a:solidFill>
                            <a:schemeClr val="dk1"/>
                          </a:solidFill>
                          <a:effectLst/>
                          <a:latin typeface="+mn-lt"/>
                          <a:ea typeface="+mn-ea"/>
                          <a:cs typeface="+mn-cs"/>
                        </a:rPr>
                        <a:t>&lt; , &lt;=</a:t>
                      </a:r>
                      <a:r>
                        <a:rPr lang="ru-RU" sz="1800"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 &gt;, &gt;= , == , !=</a:t>
                      </a:r>
                    </a:p>
                  </a:txBody>
                  <a:tcPr marL="43083" marR="43083" marT="0" marB="0"/>
                </a:tc>
                <a:extLst>
                  <a:ext uri="{0D108BD9-81ED-4DB2-BD59-A6C34878D82A}">
                    <a16:rowId xmlns:a16="http://schemas.microsoft.com/office/drawing/2014/main" val="3195546185"/>
                  </a:ext>
                </a:extLst>
              </a:tr>
              <a:tr h="609243">
                <a:tc>
                  <a:txBody>
                    <a:bodyPr/>
                    <a:lstStyle/>
                    <a:p>
                      <a:pPr algn="ctr">
                        <a:spcAft>
                          <a:spcPts val="0"/>
                        </a:spcAft>
                      </a:pPr>
                      <a:r>
                        <a:rPr lang="ru-RU" sz="2000" dirty="0">
                          <a:solidFill>
                            <a:schemeClr val="tx1"/>
                          </a:solidFill>
                          <a:effectLst/>
                        </a:rPr>
                        <a:t>Логические операторы:</a:t>
                      </a:r>
                      <a:endPar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3083" marR="43083" marT="0" marB="0">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a:t>
                      </a:r>
                      <a:r>
                        <a:rPr lang="ru-RU" sz="1800" kern="1200" dirty="0">
                          <a:solidFill>
                            <a:schemeClr val="dk1"/>
                          </a:solidFill>
                          <a:effectLst/>
                          <a:latin typeface="+mn-lt"/>
                          <a:ea typeface="+mn-ea"/>
                          <a:cs typeface="+mn-cs"/>
                        </a:rPr>
                        <a:t>Логическое не</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&amp;&amp;</a:t>
                      </a:r>
                      <a:r>
                        <a:rPr lang="ru-RU" sz="1800" kern="1200" dirty="0">
                          <a:solidFill>
                            <a:schemeClr val="dk1"/>
                          </a:solidFill>
                          <a:effectLst/>
                          <a:latin typeface="+mn-lt"/>
                          <a:ea typeface="+mn-ea"/>
                          <a:cs typeface="+mn-cs"/>
                        </a:rPr>
                        <a:t> Логическое 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t>
                      </a:r>
                      <a:r>
                        <a:rPr lang="ru-RU" sz="2000" kern="1200" dirty="0">
                          <a:solidFill>
                            <a:schemeClr val="dk1"/>
                          </a:solidFill>
                          <a:effectLst/>
                          <a:latin typeface="+mn-lt"/>
                          <a:ea typeface="+mn-ea"/>
                          <a:cs typeface="+mn-cs"/>
                        </a:rPr>
                        <a:t>Логическое или</a:t>
                      </a:r>
                      <a:endParaRPr lang="en-US" sz="2000" dirty="0"/>
                    </a:p>
                  </a:txBody>
                  <a:tcPr marL="43083" marR="43083" marT="0" marB="0"/>
                </a:tc>
                <a:extLst>
                  <a:ext uri="{0D108BD9-81ED-4DB2-BD59-A6C34878D82A}">
                    <a16:rowId xmlns:a16="http://schemas.microsoft.com/office/drawing/2014/main" val="347730619"/>
                  </a:ext>
                </a:extLst>
              </a:tr>
              <a:tr h="458471">
                <a:tc>
                  <a:txBody>
                    <a:bodyPr/>
                    <a:lstStyle/>
                    <a:p>
                      <a:pPr algn="ctr">
                        <a:spcAft>
                          <a:spcPts val="0"/>
                        </a:spcAf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Операторы присваивания</a:t>
                      </a:r>
                    </a:p>
                  </a:txBody>
                  <a:tcPr marL="43083" marR="43083" marT="0" marB="0">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 +</a:t>
                      </a:r>
                      <a:r>
                        <a:rPr lang="ru-RU" sz="1600" kern="1200" dirty="0">
                          <a:solidFill>
                            <a:schemeClr val="dk1"/>
                          </a:solidFill>
                          <a:effectLst/>
                          <a:latin typeface="+mn-lt"/>
                          <a:ea typeface="+mn-ea"/>
                          <a:cs typeface="+mn-cs"/>
                        </a:rPr>
                        <a:t>= </a:t>
                      </a:r>
                      <a:r>
                        <a:rPr lang="en-US" sz="1600" kern="1200" dirty="0">
                          <a:solidFill>
                            <a:schemeClr val="dk1"/>
                          </a:solidFill>
                          <a:effectLst/>
                          <a:latin typeface="+mn-lt"/>
                          <a:ea typeface="+mn-ea"/>
                          <a:cs typeface="+mn-cs"/>
                        </a:rPr>
                        <a:t>,</a:t>
                      </a:r>
                      <a:r>
                        <a:rPr lang="en-US" sz="1800" kern="1200" dirty="0">
                          <a:solidFill>
                            <a:schemeClr val="dk1"/>
                          </a:solidFill>
                          <a:effectLst/>
                          <a:latin typeface="+mn-lt"/>
                          <a:ea typeface="+mn-ea"/>
                          <a:cs typeface="+mn-cs"/>
                        </a:rPr>
                        <a:t> -</a:t>
                      </a:r>
                      <a:r>
                        <a:rPr lang="ru-RU" sz="1800"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a:t>
                      </a:r>
                      <a:r>
                        <a:rPr lang="ru-RU" sz="1800" kern="1200" dirty="0">
                          <a:solidFill>
                            <a:schemeClr val="dk1"/>
                          </a:solidFill>
                          <a:effectLst/>
                          <a:latin typeface="+mn-lt"/>
                          <a:ea typeface="+mn-ea"/>
                          <a:cs typeface="+mn-cs"/>
                        </a:rPr>
                        <a:t>*= </a:t>
                      </a:r>
                      <a:r>
                        <a:rPr lang="ru-RU" sz="2000" dirty="0">
                          <a:solidFill>
                            <a:schemeClr val="tx1"/>
                          </a:solidFill>
                          <a:effectLst/>
                        </a:rPr>
                        <a:t>, </a:t>
                      </a:r>
                      <a:r>
                        <a:rPr lang="ru-RU" sz="1800"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a:t>
                      </a:r>
                      <a:r>
                        <a:rPr lang="ru-RU" sz="1800" kern="1200" dirty="0">
                          <a:solidFill>
                            <a:schemeClr val="dk1"/>
                          </a:solidFill>
                          <a:effectLst/>
                          <a:latin typeface="+mn-lt"/>
                          <a:ea typeface="+mn-ea"/>
                          <a:cs typeface="+mn-cs"/>
                        </a:rPr>
                        <a:t> и т.д.</a:t>
                      </a:r>
                      <a:endParaRPr lang="ru-RU" sz="2000" dirty="0"/>
                    </a:p>
                  </a:txBody>
                  <a:tcPr marL="43083" marR="43083" marT="0" marB="0"/>
                </a:tc>
                <a:extLst>
                  <a:ext uri="{0D108BD9-81ED-4DB2-BD59-A6C34878D82A}">
                    <a16:rowId xmlns:a16="http://schemas.microsoft.com/office/drawing/2014/main" val="2597771334"/>
                  </a:ext>
                </a:extLst>
              </a:tr>
              <a:tr h="390002">
                <a:tc>
                  <a:txBody>
                    <a:bodyPr/>
                    <a:lstStyle/>
                    <a:p>
                      <a:pPr algn="ctr">
                        <a:spcAft>
                          <a:spcPts val="0"/>
                        </a:spcAf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Побитовые операторы</a:t>
                      </a:r>
                    </a:p>
                  </a:txBody>
                  <a:tcPr marL="43083" marR="43083" marT="0" marB="0">
                    <a:solidFill>
                      <a:schemeClr val="accent1">
                        <a:lumMod val="40000"/>
                        <a:lumOff val="60000"/>
                      </a:schemeClr>
                    </a:solidFill>
                  </a:tcPr>
                </a:tc>
                <a:tc>
                  <a:txBody>
                    <a:bodyPr/>
                    <a:lstStyle/>
                    <a:p>
                      <a:r>
                        <a:rPr lang="en-US" sz="1800" kern="1200" dirty="0">
                          <a:solidFill>
                            <a:schemeClr val="dk1"/>
                          </a:solidFill>
                          <a:effectLst/>
                          <a:latin typeface="+mn-lt"/>
                          <a:ea typeface="+mn-ea"/>
                          <a:cs typeface="+mn-cs"/>
                        </a:rPr>
                        <a:t>~ Bitwise complement &amp; Bitwise and</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 </a:t>
                      </a:r>
                      <a:r>
                        <a:rPr lang="ru-RU" sz="1800" kern="1200" dirty="0">
                          <a:solidFill>
                            <a:schemeClr val="dk1"/>
                          </a:solidFill>
                          <a:effectLst/>
                          <a:latin typeface="+mn-lt"/>
                          <a:ea typeface="+mn-ea"/>
                          <a:cs typeface="+mn-cs"/>
                        </a:rPr>
                        <a:t>побитовое </a:t>
                      </a:r>
                      <a:r>
                        <a:rPr lang="en-US" sz="1800" kern="1200" dirty="0">
                          <a:solidFill>
                            <a:schemeClr val="dk1"/>
                          </a:solidFill>
                          <a:effectLst/>
                          <a:latin typeface="+mn-lt"/>
                          <a:ea typeface="+mn-ea"/>
                          <a:cs typeface="+mn-cs"/>
                        </a:rPr>
                        <a:t>or</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 </a:t>
                      </a:r>
                      <a:r>
                        <a:rPr lang="ru-RU" sz="1800" kern="1200" dirty="0">
                          <a:solidFill>
                            <a:schemeClr val="dk1"/>
                          </a:solidFill>
                          <a:effectLst/>
                          <a:latin typeface="+mn-lt"/>
                          <a:ea typeface="+mn-ea"/>
                          <a:cs typeface="+mn-cs"/>
                        </a:rPr>
                        <a:t>побитовое</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xor</a:t>
                      </a:r>
                      <a:r>
                        <a:rPr lang="en-US" sz="1800" kern="1200" dirty="0">
                          <a:solidFill>
                            <a:schemeClr val="dk1"/>
                          </a:solidFill>
                          <a:effectLst/>
                          <a:latin typeface="+mn-lt"/>
                          <a:ea typeface="+mn-ea"/>
                          <a:cs typeface="+mn-cs"/>
                        </a:rPr>
                        <a:t> </a:t>
                      </a:r>
                      <a:endParaRPr lang="en-US" sz="2000" dirty="0"/>
                    </a:p>
                    <a:p>
                      <a:r>
                        <a:rPr lang="en-US" sz="1800" kern="1200" dirty="0">
                          <a:solidFill>
                            <a:schemeClr val="dk1"/>
                          </a:solidFill>
                          <a:effectLst/>
                          <a:latin typeface="+mn-lt"/>
                          <a:ea typeface="+mn-ea"/>
                          <a:cs typeface="+mn-cs"/>
                        </a:rPr>
                        <a:t>&lt;&lt;</a:t>
                      </a:r>
                      <a:r>
                        <a:rPr lang="ru-RU" sz="1800" kern="1200" dirty="0">
                          <a:solidFill>
                            <a:schemeClr val="dk1"/>
                          </a:solidFill>
                          <a:effectLst/>
                          <a:latin typeface="+mn-lt"/>
                          <a:ea typeface="+mn-ea"/>
                          <a:cs typeface="+mn-cs"/>
                        </a:rPr>
                        <a:t> левый сдвиг</a:t>
                      </a:r>
                      <a:endParaRPr lang="en-US" sz="2000" dirty="0"/>
                    </a:p>
                    <a:p>
                      <a:r>
                        <a:rPr lang="en-US" sz="1800" kern="1200" dirty="0">
                          <a:solidFill>
                            <a:schemeClr val="dk1"/>
                          </a:solidFill>
                          <a:effectLst/>
                          <a:latin typeface="+mn-lt"/>
                          <a:ea typeface="+mn-ea"/>
                          <a:cs typeface="+mn-cs"/>
                        </a:rPr>
                        <a:t>&gt;&gt; </a:t>
                      </a:r>
                      <a:r>
                        <a:rPr lang="ru-RU" sz="1800" kern="1200" dirty="0">
                          <a:solidFill>
                            <a:schemeClr val="dk1"/>
                          </a:solidFill>
                          <a:effectLst/>
                          <a:latin typeface="+mn-lt"/>
                          <a:ea typeface="+mn-ea"/>
                          <a:cs typeface="+mn-cs"/>
                        </a:rPr>
                        <a:t>правый сдвиг</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&gt;&gt;&gt; </a:t>
                      </a:r>
                      <a:r>
                        <a:rPr lang="ru-RU" sz="1800" kern="1200" dirty="0">
                          <a:solidFill>
                            <a:schemeClr val="dk1"/>
                          </a:solidFill>
                          <a:effectLst/>
                          <a:latin typeface="+mn-lt"/>
                          <a:ea typeface="+mn-ea"/>
                          <a:cs typeface="+mn-cs"/>
                        </a:rPr>
                        <a:t>заполняемый нулями правый сдвиг</a:t>
                      </a: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3083" marR="43083" marT="0" marB="0"/>
                </a:tc>
                <a:extLst>
                  <a:ext uri="{0D108BD9-81ED-4DB2-BD59-A6C34878D82A}">
                    <a16:rowId xmlns:a16="http://schemas.microsoft.com/office/drawing/2014/main" val="2131001278"/>
                  </a:ext>
                </a:extLst>
              </a:tr>
            </a:tbl>
          </a:graphicData>
        </a:graphic>
      </p:graphicFrame>
      <p:sp>
        <p:nvSpPr>
          <p:cNvPr id="8" name="Rectangle 2">
            <a:extLst>
              <a:ext uri="{FF2B5EF4-FFF2-40B4-BE49-F238E27FC236}">
                <a16:creationId xmlns:a16="http://schemas.microsoft.com/office/drawing/2014/main" id="{6094F4D4-E553-5C45-A2ED-CBCFD5C13B5E}"/>
              </a:ext>
            </a:extLst>
          </p:cNvPr>
          <p:cNvSpPr>
            <a:spLocks noChangeArrowheads="1"/>
          </p:cNvSpPr>
          <p:nvPr/>
        </p:nvSpPr>
        <p:spPr bwMode="auto">
          <a:xfrm>
            <a:off x="2709863" y="1509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279786400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8863" y="651522"/>
            <a:ext cx="8382000" cy="707886"/>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Зарезервированные слова языка</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418010" y="1359409"/>
            <a:ext cx="8569235" cy="738664"/>
          </a:xfrm>
          <a:prstGeom prst="rect">
            <a:avLst/>
          </a:prstGeom>
          <a:noFill/>
        </p:spPr>
        <p:txBody>
          <a:bodyPr wrap="square" rtlCol="0">
            <a:spAutoFit/>
          </a:bodyPr>
          <a:lstStyle/>
          <a:p>
            <a:br>
              <a:rPr lang="en-US" sz="2400" dirty="0">
                <a:latin typeface="CourierStd"/>
              </a:rPr>
            </a:br>
            <a:endParaRPr lang="en-US" dirty="0"/>
          </a:p>
        </p:txBody>
      </p:sp>
      <p:pic>
        <p:nvPicPr>
          <p:cNvPr id="5" name="Рисунок 4">
            <a:extLst>
              <a:ext uri="{FF2B5EF4-FFF2-40B4-BE49-F238E27FC236}">
                <a16:creationId xmlns:a16="http://schemas.microsoft.com/office/drawing/2014/main" id="{C1E8A704-187E-4E4D-82FD-B5BD85CAD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24" y="1728741"/>
            <a:ext cx="7482151" cy="4620314"/>
          </a:xfrm>
          <a:prstGeom prst="rect">
            <a:avLst/>
          </a:prstGeom>
        </p:spPr>
      </p:pic>
    </p:spTree>
    <p:extLst>
      <p:ext uri="{BB962C8B-B14F-4D97-AF65-F5344CB8AC3E}">
        <p14:creationId xmlns:p14="http://schemas.microsoft.com/office/powerpoint/2010/main" val="69501725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052737"/>
            <a:ext cx="7886700" cy="864096"/>
          </a:xfrm>
        </p:spPr>
        <p:txBody>
          <a:bodyPr/>
          <a:lstStyle/>
          <a:p>
            <a:r>
              <a:rPr lang="ru-RU" b="1" dirty="0">
                <a:solidFill>
                  <a:srgbClr val="0070C0"/>
                </a:solidFill>
              </a:rPr>
              <a:t>План лекции</a:t>
            </a:r>
          </a:p>
        </p:txBody>
      </p:sp>
      <p:sp>
        <p:nvSpPr>
          <p:cNvPr id="3" name="Объект 2"/>
          <p:cNvSpPr>
            <a:spLocks noGrp="1"/>
          </p:cNvSpPr>
          <p:nvPr>
            <p:ph idx="1"/>
          </p:nvPr>
        </p:nvSpPr>
        <p:spPr>
          <a:xfrm>
            <a:off x="628650" y="1916833"/>
            <a:ext cx="7886700" cy="4260129"/>
          </a:xfrm>
        </p:spPr>
        <p:txBody>
          <a:bodyPr>
            <a:normAutofit fontScale="92500" lnSpcReduction="10000"/>
          </a:bodyPr>
          <a:lstStyle/>
          <a:p>
            <a:pPr lvl="0"/>
            <a:r>
              <a:rPr lang="ru-RU" sz="3000" dirty="0"/>
              <a:t>Структура программы на языке Джава.</a:t>
            </a:r>
          </a:p>
          <a:p>
            <a:pPr lvl="0"/>
            <a:r>
              <a:rPr lang="ru-RU" sz="3000" dirty="0"/>
              <a:t>Комментарии (</a:t>
            </a:r>
            <a:r>
              <a:rPr lang="ru-RU" sz="3000" dirty="0" err="1"/>
              <a:t>Comments</a:t>
            </a:r>
            <a:r>
              <a:rPr lang="ru-RU" sz="3000" dirty="0"/>
              <a:t>)</a:t>
            </a:r>
          </a:p>
          <a:p>
            <a:pPr lvl="0"/>
            <a:r>
              <a:rPr lang="ru-RU" sz="3000" dirty="0"/>
              <a:t>Синтаксис и лексика языка</a:t>
            </a:r>
          </a:p>
          <a:p>
            <a:pPr lvl="0"/>
            <a:r>
              <a:rPr lang="ru-RU" sz="3000" dirty="0"/>
              <a:t>Пакеты и их импорт</a:t>
            </a:r>
          </a:p>
          <a:p>
            <a:pPr lvl="0"/>
            <a:r>
              <a:rPr lang="ru-RU" sz="3000" dirty="0" err="1"/>
              <a:t>Зарезервированые</a:t>
            </a:r>
            <a:r>
              <a:rPr lang="ru-RU" sz="3000" dirty="0"/>
              <a:t> слов (</a:t>
            </a:r>
            <a:r>
              <a:rPr lang="ru-RU" sz="3000" dirty="0" err="1"/>
              <a:t>Keywords</a:t>
            </a:r>
            <a:r>
              <a:rPr lang="ru-RU" sz="3000" dirty="0"/>
              <a:t>)</a:t>
            </a:r>
          </a:p>
          <a:p>
            <a:pPr lvl="0"/>
            <a:r>
              <a:rPr lang="ru-RU" sz="3000" dirty="0"/>
              <a:t>Идентификаторы (</a:t>
            </a:r>
            <a:r>
              <a:rPr lang="ru-RU" sz="3000" dirty="0" err="1"/>
              <a:t>Identifiers</a:t>
            </a:r>
            <a:r>
              <a:rPr lang="ru-RU" sz="3000" dirty="0"/>
              <a:t>)</a:t>
            </a:r>
          </a:p>
          <a:p>
            <a:pPr lvl="0"/>
            <a:r>
              <a:rPr lang="ru-RU" sz="3000" dirty="0"/>
              <a:t>Определение констант (при помощи #</a:t>
            </a:r>
            <a:r>
              <a:rPr lang="ru-RU" sz="3000" dirty="0" err="1"/>
              <a:t>define</a:t>
            </a:r>
            <a:r>
              <a:rPr lang="ru-RU" sz="3000" dirty="0"/>
              <a:t>)</a:t>
            </a:r>
          </a:p>
          <a:p>
            <a:pPr lvl="0"/>
            <a:r>
              <a:rPr lang="ru-RU" sz="3000" dirty="0"/>
              <a:t>Встроенные типы данных</a:t>
            </a:r>
          </a:p>
          <a:p>
            <a:pPr lvl="0"/>
            <a:r>
              <a:rPr lang="ru-RU" sz="3000" dirty="0"/>
              <a:t>ООП в Джава</a:t>
            </a:r>
          </a:p>
          <a:p>
            <a:pPr>
              <a:buFont typeface="Wingdings" panose="05000000000000000000" pitchFamily="2" charset="2"/>
              <a:buChar char="ü"/>
            </a:pPr>
            <a:endParaRPr lang="ru-RU" dirty="0"/>
          </a:p>
        </p:txBody>
      </p:sp>
      <p:sp>
        <p:nvSpPr>
          <p:cNvPr id="4" name="Номер слайда 3"/>
          <p:cNvSpPr>
            <a:spLocks noGrp="1"/>
          </p:cNvSpPr>
          <p:nvPr>
            <p:ph type="sldNum" sz="quarter" idx="12"/>
          </p:nvPr>
        </p:nvSpPr>
        <p:spPr>
          <a:xfrm>
            <a:off x="8680450" y="6515100"/>
            <a:ext cx="463550" cy="273050"/>
          </a:xfrm>
          <a:prstGeom prst="rect">
            <a:avLst/>
          </a:prstGeom>
        </p:spPr>
        <p:txBody>
          <a:bodyPr/>
          <a:lstStyle/>
          <a:p>
            <a:fld id="{59712345-3612-4DB9-BB05-AE2C8D5DA220}" type="slidenum">
              <a:rPr lang="ru-RU" smtClean="0"/>
              <a:t>5</a:t>
            </a:fld>
            <a:endParaRPr lang="ru-RU"/>
          </a:p>
        </p:txBody>
      </p:sp>
    </p:spTree>
    <p:extLst>
      <p:ext uri="{BB962C8B-B14F-4D97-AF65-F5344CB8AC3E}">
        <p14:creationId xmlns:p14="http://schemas.microsoft.com/office/powerpoint/2010/main" val="829863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E2247DE2-9724-B540-8BA4-CB37009C732F}"/>
              </a:ext>
            </a:extLst>
          </p:cNvPr>
          <p:cNvSpPr>
            <a:spLocks noGrp="1" noChangeArrowheads="1"/>
          </p:cNvSpPr>
          <p:nvPr>
            <p:ph type="title"/>
          </p:nvPr>
        </p:nvSpPr>
        <p:spPr bwMode="auto">
          <a:xfrm>
            <a:off x="628650" y="1036128"/>
            <a:ext cx="7886700" cy="871049"/>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ru-RU" altLang="ru-RU" b="1" dirty="0">
                <a:ln w="1905"/>
                <a:solidFill>
                  <a:srgbClr val="0070C0"/>
                </a:solidFill>
                <a:effectLst>
                  <a:innerShdw blurRad="69850" dist="43180" dir="5400000">
                    <a:srgbClr val="000000">
                      <a:alpha val="65000"/>
                    </a:srgbClr>
                  </a:innerShdw>
                </a:effectLst>
              </a:rPr>
              <a:t>Интерактивные программы</a:t>
            </a:r>
            <a:endParaRPr lang="en-US" altLang="ru-RU" b="1" dirty="0">
              <a:ln w="1905"/>
              <a:solidFill>
                <a:srgbClr val="0070C0"/>
              </a:solidFill>
              <a:effectLst>
                <a:innerShdw blurRad="69850" dist="43180" dir="5400000">
                  <a:srgbClr val="000000">
                    <a:alpha val="65000"/>
                  </a:srgbClr>
                </a:innerShdw>
              </a:effectLst>
            </a:endParaRPr>
          </a:p>
        </p:txBody>
      </p:sp>
      <p:sp>
        <p:nvSpPr>
          <p:cNvPr id="89090" name="Rectangle 3">
            <a:extLst>
              <a:ext uri="{FF2B5EF4-FFF2-40B4-BE49-F238E27FC236}">
                <a16:creationId xmlns:a16="http://schemas.microsoft.com/office/drawing/2014/main" id="{B469B072-1679-894B-B5E6-5A7FEEBFD606}"/>
              </a:ext>
            </a:extLst>
          </p:cNvPr>
          <p:cNvSpPr>
            <a:spLocks noGrp="1" noChangeArrowheads="1"/>
          </p:cNvSpPr>
          <p:nvPr>
            <p:ph idx="1"/>
          </p:nvPr>
        </p:nvSpPr>
        <p:spPr bwMode="auto">
          <a:xfrm>
            <a:off x="535577" y="1907177"/>
            <a:ext cx="7979773" cy="42697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ct val="70000"/>
              </a:spcBef>
            </a:pPr>
            <a:r>
              <a:rPr lang="ru-RU" altLang="ru-RU" sz="2400" dirty="0">
                <a:ea typeface="ＭＳ Ｐゴシック" panose="020B0600070205080204" pitchFamily="34" charset="-128"/>
              </a:rPr>
              <a:t>Программам обычно требуется ввод и вывод</a:t>
            </a:r>
          </a:p>
          <a:p>
            <a:pPr eaLnBrk="1" hangingPunct="1">
              <a:spcBef>
                <a:spcPct val="70000"/>
              </a:spcBef>
            </a:pPr>
            <a:r>
              <a:rPr lang="ru-RU" altLang="ru-RU" sz="2400" dirty="0">
                <a:ea typeface="ＭＳ Ｐゴシック" panose="020B0600070205080204" pitchFamily="34" charset="-128"/>
              </a:rPr>
              <a:t>Класс</a:t>
            </a:r>
            <a:r>
              <a:rPr lang="en-US" altLang="ru-RU" sz="2400" dirty="0">
                <a:ea typeface="ＭＳ Ｐゴシック" panose="020B0600070205080204" pitchFamily="34" charset="-128"/>
              </a:rPr>
              <a:t> </a:t>
            </a:r>
            <a:r>
              <a:rPr lang="en-US" altLang="ru-RU" sz="2400" dirty="0">
                <a:latin typeface="Courier New" panose="02070309020205020404" pitchFamily="49" charset="0"/>
                <a:ea typeface="ＭＳ Ｐゴシック" panose="020B0600070205080204" pitchFamily="34" charset="-128"/>
              </a:rPr>
              <a:t>Scanner</a:t>
            </a:r>
            <a:r>
              <a:rPr lang="en-US" altLang="ru-RU" sz="2400" dirty="0">
                <a:ea typeface="ＭＳ Ｐゴシック" panose="020B0600070205080204" pitchFamily="34" charset="-128"/>
              </a:rPr>
              <a:t> </a:t>
            </a:r>
            <a:r>
              <a:rPr lang="ru-RU" altLang="ru-RU" sz="2400" dirty="0">
                <a:ea typeface="ＭＳ Ｐゴシック" panose="020B0600070205080204" pitchFamily="34" charset="-128"/>
              </a:rPr>
              <a:t>предоставляет удобные методы для чтения входных значений различных типов</a:t>
            </a:r>
          </a:p>
          <a:p>
            <a:pPr eaLnBrk="1" hangingPunct="1">
              <a:spcBef>
                <a:spcPct val="70000"/>
              </a:spcBef>
            </a:pPr>
            <a:r>
              <a:rPr lang="ru-RU" altLang="ru-RU" sz="2400" dirty="0">
                <a:ea typeface="ＭＳ Ｐゴシック" panose="020B0600070205080204" pitchFamily="34" charset="-128"/>
              </a:rPr>
              <a:t>Объект </a:t>
            </a:r>
            <a:r>
              <a:rPr lang="en-US" altLang="ru-RU" sz="2400" dirty="0">
                <a:ea typeface="ＭＳ Ｐゴシック" panose="020B0600070205080204" pitchFamily="34" charset="-128"/>
              </a:rPr>
              <a:t> </a:t>
            </a:r>
            <a:r>
              <a:rPr lang="en-US" altLang="ru-RU" sz="2400" dirty="0">
                <a:latin typeface="Courier New" panose="02070309020205020404" pitchFamily="49" charset="0"/>
                <a:ea typeface="ＭＳ Ｐゴシック" panose="020B0600070205080204" pitchFamily="34" charset="-128"/>
              </a:rPr>
              <a:t>Scanner</a:t>
            </a:r>
            <a:r>
              <a:rPr lang="en-US" altLang="ru-RU" sz="2400" dirty="0">
                <a:ea typeface="ＭＳ Ｐゴシック" panose="020B0600070205080204" pitchFamily="34" charset="-128"/>
              </a:rPr>
              <a:t> </a:t>
            </a:r>
            <a:r>
              <a:rPr lang="ru-RU" altLang="ru-RU" sz="2400" dirty="0">
                <a:ea typeface="ＭＳ Ｐゴシック" panose="020B0600070205080204" pitchFamily="34" charset="-128"/>
              </a:rPr>
              <a:t>можно настроить , чтобы читать входные данные из различных источников, включая значения опечаток пользователей на клавиатуре</a:t>
            </a:r>
          </a:p>
          <a:p>
            <a:pPr eaLnBrk="1" hangingPunct="1">
              <a:spcBef>
                <a:spcPct val="70000"/>
              </a:spcBef>
            </a:pPr>
            <a:r>
              <a:rPr lang="ru-RU" altLang="ru-RU" sz="2400" dirty="0">
                <a:ea typeface="ＭＳ Ｐゴシック" panose="020B0600070205080204" pitchFamily="34" charset="-128"/>
              </a:rPr>
              <a:t>Ввод с клавиатуры представлен объектом </a:t>
            </a:r>
            <a:r>
              <a:rPr lang="en-US" altLang="ru-RU" sz="2400" dirty="0" err="1">
                <a:latin typeface="Courier New" panose="02070309020205020404" pitchFamily="49" charset="0"/>
                <a:ea typeface="ＭＳ Ｐゴシック" panose="020B0600070205080204" pitchFamily="34" charset="-128"/>
              </a:rPr>
              <a:t>System.in</a:t>
            </a:r>
            <a:r>
              <a:rPr lang="en-US" altLang="ru-RU" sz="2400" dirty="0">
                <a:latin typeface="Courier New" panose="02070309020205020404" pitchFamily="49" charset="0"/>
                <a:ea typeface="ＭＳ Ｐゴシック" panose="020B0600070205080204" pitchFamily="34" charset="-128"/>
              </a:rPr>
              <a:t> </a:t>
            </a:r>
          </a:p>
          <a:p>
            <a:pPr eaLnBrk="1" hangingPunct="1"/>
            <a:endParaRPr lang="en-US" altLang="ru-RU" dirty="0">
              <a:ea typeface="ＭＳ Ｐゴシック" panose="020B0600070205080204" pitchFamily="34" charset="-128"/>
            </a:endParaRPr>
          </a:p>
        </p:txBody>
      </p:sp>
      <p:sp>
        <p:nvSpPr>
          <p:cNvPr id="89091" name="Footer Placeholder 3">
            <a:extLst>
              <a:ext uri="{FF2B5EF4-FFF2-40B4-BE49-F238E27FC236}">
                <a16:creationId xmlns:a16="http://schemas.microsoft.com/office/drawing/2014/main" id="{270AAB41-3732-0847-95D3-9A13FA18C917}"/>
              </a:ext>
            </a:extLst>
          </p:cNvPr>
          <p:cNvSpPr>
            <a:spLocks noGrp="1"/>
          </p:cNvSpPr>
          <p:nvPr>
            <p:ph type="ftr" sz="quarter" idx="4294967295"/>
          </p:nvPr>
        </p:nvSpPr>
        <p:spPr bwMode="auto">
          <a:xfrm>
            <a:off x="0" y="6324600"/>
            <a:ext cx="35052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ru-RU" altLang="ru-RU"/>
          </a:p>
        </p:txBody>
      </p:sp>
    </p:spTree>
    <p:extLst>
      <p:ext uri="{BB962C8B-B14F-4D97-AF65-F5344CB8AC3E}">
        <p14:creationId xmlns:p14="http://schemas.microsoft.com/office/powerpoint/2010/main" val="3892371079"/>
      </p:ext>
    </p:extLst>
  </p:cSld>
  <p:clrMapOvr>
    <a:masterClrMapping/>
  </p:clrMapOvr>
  <p:transition spd="med">
    <p:wheel spokes="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2DFB01C2-596A-DB4E-8028-0647F8A6F89A}"/>
              </a:ext>
            </a:extLst>
          </p:cNvPr>
          <p:cNvSpPr>
            <a:spLocks noGrp="1" noChangeArrowheads="1"/>
          </p:cNvSpPr>
          <p:nvPr>
            <p:ph type="title"/>
          </p:nvPr>
        </p:nvSpPr>
        <p:spPr bwMode="auto">
          <a:xfrm>
            <a:off x="1410788" y="731837"/>
            <a:ext cx="7052309" cy="6008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b="1" dirty="0">
                <a:ln w="1905"/>
                <a:solidFill>
                  <a:srgbClr val="0070C0"/>
                </a:solidFill>
                <a:effectLst>
                  <a:innerShdw blurRad="69850" dist="43180" dir="5400000">
                    <a:srgbClr val="000000">
                      <a:alpha val="65000"/>
                    </a:srgbClr>
                  </a:innerShdw>
                </a:effectLst>
              </a:rPr>
              <a:t>Чтение ввода</a:t>
            </a:r>
            <a:r>
              <a:rPr lang="en-US" altLang="ru-RU" b="1" dirty="0">
                <a:ln w="1905"/>
                <a:solidFill>
                  <a:srgbClr val="0070C0"/>
                </a:solidFill>
                <a:effectLst>
                  <a:innerShdw blurRad="69850" dist="43180" dir="5400000">
                    <a:srgbClr val="000000">
                      <a:alpha val="65000"/>
                    </a:srgbClr>
                  </a:innerShdw>
                </a:effectLst>
              </a:rPr>
              <a:t> c</a:t>
            </a:r>
            <a:r>
              <a:rPr lang="ru-RU" altLang="ru-RU" b="1" dirty="0">
                <a:ln w="1905"/>
                <a:solidFill>
                  <a:srgbClr val="0070C0"/>
                </a:solidFill>
                <a:effectLst>
                  <a:innerShdw blurRad="69850" dist="43180" dir="5400000">
                    <a:srgbClr val="000000">
                      <a:alpha val="65000"/>
                    </a:srgbClr>
                  </a:innerShdw>
                </a:effectLst>
              </a:rPr>
              <a:t> клавиатуры</a:t>
            </a:r>
            <a:endParaRPr lang="en-US" altLang="ru-RU" b="1" dirty="0">
              <a:ln w="1905"/>
              <a:solidFill>
                <a:srgbClr val="0070C0"/>
              </a:solidFill>
              <a:effectLst>
                <a:innerShdw blurRad="69850" dist="43180" dir="5400000">
                  <a:srgbClr val="000000">
                    <a:alpha val="65000"/>
                  </a:srgbClr>
                </a:innerShdw>
              </a:effectLst>
            </a:endParaRPr>
          </a:p>
        </p:txBody>
      </p:sp>
      <p:sp>
        <p:nvSpPr>
          <p:cNvPr id="90114" name="Rectangle 3">
            <a:extLst>
              <a:ext uri="{FF2B5EF4-FFF2-40B4-BE49-F238E27FC236}">
                <a16:creationId xmlns:a16="http://schemas.microsoft.com/office/drawing/2014/main" id="{D3299A72-8035-364F-9EDC-E43B4FFC7388}"/>
              </a:ext>
            </a:extLst>
          </p:cNvPr>
          <p:cNvSpPr>
            <a:spLocks noGrp="1" noChangeArrowheads="1"/>
          </p:cNvSpPr>
          <p:nvPr>
            <p:ph idx="1"/>
          </p:nvPr>
        </p:nvSpPr>
        <p:spPr bwMode="auto">
          <a:xfrm>
            <a:off x="261257" y="1489166"/>
            <a:ext cx="8425543" cy="46369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ct val="70000"/>
              </a:spcBef>
            </a:pPr>
            <a:r>
              <a:rPr lang="ru-RU" altLang="ru-RU" sz="2800" dirty="0">
                <a:ea typeface="ＭＳ Ｐゴシック" panose="020B0600070205080204" pitchFamily="34" charset="-128"/>
              </a:rPr>
              <a:t>Следующая строка создает объект </a:t>
            </a:r>
            <a:r>
              <a:rPr lang="en-US" altLang="ru-RU" sz="2800" dirty="0">
                <a:ea typeface="ＭＳ Ｐゴシック" panose="020B0600070205080204" pitchFamily="34" charset="-128"/>
              </a:rPr>
              <a:t>Scanner</a:t>
            </a:r>
            <a:r>
              <a:rPr lang="ru-RU" altLang="ru-RU" sz="2800" dirty="0">
                <a:ea typeface="ＭＳ Ｐゴシック" panose="020B0600070205080204" pitchFamily="34" charset="-128"/>
              </a:rPr>
              <a:t>, который считывает с клавиатуры</a:t>
            </a:r>
            <a:endParaRPr lang="en-US" altLang="ru-RU" sz="2800" dirty="0">
              <a:ea typeface="ＭＳ Ｐゴシック" panose="020B0600070205080204" pitchFamily="34" charset="-128"/>
            </a:endParaRPr>
          </a:p>
          <a:p>
            <a:pPr algn="ctr" eaLnBrk="1" hangingPunct="1">
              <a:spcBef>
                <a:spcPct val="70000"/>
              </a:spcBef>
              <a:buFontTx/>
              <a:buNone/>
            </a:pPr>
            <a:r>
              <a:rPr lang="en-US" altLang="ru-RU" sz="2800" dirty="0">
                <a:latin typeface="Courier New" panose="02070309020205020404" pitchFamily="49" charset="0"/>
                <a:ea typeface="ＭＳ Ｐゴシック" panose="020B0600070205080204" pitchFamily="34" charset="-128"/>
              </a:rPr>
              <a:t>Scanner scan = new Scanner (</a:t>
            </a:r>
            <a:r>
              <a:rPr lang="en-US" altLang="ru-RU" sz="2800" dirty="0" err="1">
                <a:latin typeface="Courier New" panose="02070309020205020404" pitchFamily="49" charset="0"/>
                <a:ea typeface="ＭＳ Ｐゴシック" panose="020B0600070205080204" pitchFamily="34" charset="-128"/>
              </a:rPr>
              <a:t>System.in</a:t>
            </a:r>
            <a:r>
              <a:rPr lang="en-US" altLang="ru-RU" sz="2800" dirty="0">
                <a:latin typeface="Courier New" panose="02070309020205020404" pitchFamily="49" charset="0"/>
                <a:ea typeface="ＭＳ Ｐゴシック" panose="020B0600070205080204" pitchFamily="34" charset="-128"/>
              </a:rPr>
              <a:t>);</a:t>
            </a:r>
          </a:p>
          <a:p>
            <a:pPr eaLnBrk="1" hangingPunct="1">
              <a:spcBef>
                <a:spcPct val="70000"/>
              </a:spcBef>
            </a:pPr>
            <a:r>
              <a:rPr lang="ru-RU" altLang="ru-RU" sz="2800" dirty="0">
                <a:ea typeface="ＭＳ Ｐゴシック" panose="020B0600070205080204" pitchFamily="34" charset="-128"/>
              </a:rPr>
              <a:t>Оператор</a:t>
            </a:r>
            <a:r>
              <a:rPr lang="en-US" altLang="ru-RU" sz="2800" dirty="0">
                <a:ea typeface="ＭＳ Ｐゴシック" panose="020B0600070205080204" pitchFamily="34" charset="-128"/>
              </a:rPr>
              <a:t> </a:t>
            </a:r>
            <a:r>
              <a:rPr lang="en-US" altLang="ru-RU" sz="2800" dirty="0">
                <a:latin typeface="Courier New" panose="02070309020205020404" pitchFamily="49" charset="0"/>
                <a:ea typeface="ＭＳ Ｐゴシック" panose="020B0600070205080204" pitchFamily="34" charset="-128"/>
              </a:rPr>
              <a:t>new</a:t>
            </a:r>
            <a:r>
              <a:rPr lang="en-US" altLang="ru-RU" sz="2800" dirty="0">
                <a:ea typeface="ＭＳ Ｐゴシック" panose="020B0600070205080204" pitchFamily="34" charset="-128"/>
              </a:rPr>
              <a:t> </a:t>
            </a:r>
            <a:r>
              <a:rPr lang="ru-RU" altLang="ru-RU" sz="2800" dirty="0">
                <a:ea typeface="ＭＳ Ｐゴシック" panose="020B0600070205080204" pitchFamily="34" charset="-128"/>
              </a:rPr>
              <a:t>создает объект </a:t>
            </a:r>
            <a:r>
              <a:rPr lang="en-US" altLang="ru-RU" sz="2800" dirty="0">
                <a:latin typeface="Courier New" panose="02070309020205020404" pitchFamily="49" charset="0"/>
                <a:ea typeface="ＭＳ Ｐゴシック" panose="020B0600070205080204" pitchFamily="34" charset="-128"/>
              </a:rPr>
              <a:t>Scanner</a:t>
            </a:r>
            <a:r>
              <a:rPr lang="en-US" altLang="ru-RU" sz="2800" dirty="0">
                <a:ea typeface="ＭＳ Ｐゴシック" panose="020B0600070205080204" pitchFamily="34" charset="-128"/>
              </a:rPr>
              <a:t> </a:t>
            </a:r>
            <a:endParaRPr lang="ru-RU" altLang="ru-RU" sz="2800" dirty="0">
              <a:ea typeface="ＭＳ Ｐゴシック" panose="020B0600070205080204" pitchFamily="34" charset="-128"/>
            </a:endParaRPr>
          </a:p>
          <a:p>
            <a:pPr eaLnBrk="1" hangingPunct="1">
              <a:spcBef>
                <a:spcPct val="70000"/>
              </a:spcBef>
            </a:pPr>
            <a:r>
              <a:rPr lang="ru-RU" altLang="ru-RU" sz="2800" dirty="0">
                <a:latin typeface="Courier New" panose="02070309020205020404" pitchFamily="49" charset="0"/>
                <a:ea typeface="ＭＳ Ｐゴシック" panose="020B0600070205080204" pitchFamily="34" charset="-128"/>
              </a:rPr>
              <a:t>Однажды созданный объект </a:t>
            </a:r>
            <a:r>
              <a:rPr lang="en-US" altLang="ru-RU" sz="2800" dirty="0">
                <a:latin typeface="Courier New" panose="02070309020205020404" pitchFamily="49" charset="0"/>
                <a:ea typeface="ＭＳ Ｐゴシック" panose="020B0600070205080204" pitchFamily="34" charset="-128"/>
              </a:rPr>
              <a:t>Scanner</a:t>
            </a:r>
            <a:r>
              <a:rPr lang="en-US" altLang="ru-RU" sz="2800" dirty="0">
                <a:ea typeface="ＭＳ Ｐゴシック" panose="020B0600070205080204" pitchFamily="34" charset="-128"/>
              </a:rPr>
              <a:t> </a:t>
            </a:r>
            <a:r>
              <a:rPr lang="ru-RU" altLang="ru-RU" sz="2800" dirty="0">
                <a:ea typeface="ＭＳ Ｐゴシック" panose="020B0600070205080204" pitchFamily="34" charset="-128"/>
              </a:rPr>
              <a:t>может быть использован для вызова различных методов ввода , таких как</a:t>
            </a:r>
            <a:r>
              <a:rPr lang="en-US" altLang="ru-RU" sz="2800" dirty="0">
                <a:ea typeface="ＭＳ Ｐゴシック" panose="020B0600070205080204" pitchFamily="34" charset="-128"/>
              </a:rPr>
              <a:t>:</a:t>
            </a:r>
          </a:p>
          <a:p>
            <a:pPr algn="ctr" eaLnBrk="1" hangingPunct="1">
              <a:spcBef>
                <a:spcPct val="70000"/>
              </a:spcBef>
              <a:buFontTx/>
              <a:buNone/>
            </a:pPr>
            <a:r>
              <a:rPr lang="ru-RU" altLang="ru-RU" sz="2800" dirty="0">
                <a:ea typeface="ＭＳ Ｐゴシック" panose="020B0600070205080204" pitchFamily="34" charset="-128"/>
              </a:rPr>
              <a:t> </a:t>
            </a:r>
            <a:r>
              <a:rPr lang="en-US" altLang="ru-RU" sz="2800" dirty="0">
                <a:latin typeface="Courier New" panose="02070309020205020404" pitchFamily="49" charset="0"/>
                <a:ea typeface="ＭＳ Ｐゴシック" panose="020B0600070205080204" pitchFamily="34" charset="-128"/>
              </a:rPr>
              <a:t>answer = </a:t>
            </a:r>
            <a:r>
              <a:rPr lang="en-US" altLang="ru-RU" sz="2800" dirty="0" err="1">
                <a:latin typeface="Courier New" panose="02070309020205020404" pitchFamily="49" charset="0"/>
                <a:ea typeface="ＭＳ Ｐゴシック" panose="020B0600070205080204" pitchFamily="34" charset="-128"/>
              </a:rPr>
              <a:t>scan.nextLine</a:t>
            </a:r>
            <a:r>
              <a:rPr lang="en-US" altLang="ru-RU" sz="2800" dirty="0">
                <a:latin typeface="Courier New" panose="02070309020205020404" pitchFamily="49" charset="0"/>
                <a:ea typeface="ＭＳ Ｐゴシック" panose="020B0600070205080204" pitchFamily="34" charset="-128"/>
              </a:rPr>
              <a:t>();</a:t>
            </a:r>
          </a:p>
          <a:p>
            <a:pPr eaLnBrk="1" hangingPunct="1">
              <a:spcBef>
                <a:spcPct val="70000"/>
              </a:spcBef>
            </a:pPr>
            <a:endParaRPr lang="en-US" altLang="ru-RU" sz="2000" dirty="0">
              <a:ea typeface="ＭＳ Ｐゴシック" panose="020B0600070205080204" pitchFamily="34" charset="-128"/>
            </a:endParaRPr>
          </a:p>
        </p:txBody>
      </p:sp>
      <p:sp>
        <p:nvSpPr>
          <p:cNvPr id="90115" name="Footer Placeholder 3">
            <a:extLst>
              <a:ext uri="{FF2B5EF4-FFF2-40B4-BE49-F238E27FC236}">
                <a16:creationId xmlns:a16="http://schemas.microsoft.com/office/drawing/2014/main" id="{7C0589FB-E130-5449-B85D-912B89F5414F}"/>
              </a:ext>
            </a:extLst>
          </p:cNvPr>
          <p:cNvSpPr>
            <a:spLocks noGrp="1"/>
          </p:cNvSpPr>
          <p:nvPr>
            <p:ph type="ftr" sz="quarter" idx="4294967295"/>
          </p:nvPr>
        </p:nvSpPr>
        <p:spPr bwMode="auto">
          <a:xfrm>
            <a:off x="0" y="6324600"/>
            <a:ext cx="35052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ru-RU" altLang="ru-RU"/>
          </a:p>
        </p:txBody>
      </p:sp>
    </p:spTree>
    <p:extLst>
      <p:ext uri="{BB962C8B-B14F-4D97-AF65-F5344CB8AC3E}">
        <p14:creationId xmlns:p14="http://schemas.microsoft.com/office/powerpoint/2010/main" val="6496875"/>
      </p:ext>
    </p:extLst>
  </p:cSld>
  <p:clrMapOvr>
    <a:masterClrMapping/>
  </p:clrMapOvr>
  <p:transition spd="med">
    <p:wheel spokes="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320D1E88-39A2-DA47-99EF-46187F390865}"/>
              </a:ext>
            </a:extLst>
          </p:cNvPr>
          <p:cNvSpPr>
            <a:spLocks noGrp="1" noChangeArrowheads="1"/>
          </p:cNvSpPr>
          <p:nvPr>
            <p:ph type="title"/>
          </p:nvPr>
        </p:nvSpPr>
        <p:spPr bwMode="auto">
          <a:xfrm>
            <a:off x="1384663" y="640080"/>
            <a:ext cx="7014754" cy="86214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ru-RU" b="1" dirty="0" err="1">
                <a:ln w="1905"/>
                <a:solidFill>
                  <a:srgbClr val="0070C0"/>
                </a:solidFill>
                <a:effectLst>
                  <a:innerShdw blurRad="69850" dist="43180" dir="5400000">
                    <a:srgbClr val="000000">
                      <a:alpha val="65000"/>
                    </a:srgbClr>
                  </a:innerShdw>
                </a:effectLst>
              </a:rPr>
              <a:t>Main.java</a:t>
            </a:r>
            <a:endParaRPr lang="en-US" altLang="ru-RU" b="1" dirty="0">
              <a:ln w="1905"/>
              <a:solidFill>
                <a:srgbClr val="0070C0"/>
              </a:solidFill>
              <a:effectLst>
                <a:innerShdw blurRad="69850" dist="43180" dir="5400000">
                  <a:srgbClr val="000000">
                    <a:alpha val="65000"/>
                  </a:srgbClr>
                </a:innerShdw>
              </a:effectLst>
            </a:endParaRPr>
          </a:p>
        </p:txBody>
      </p:sp>
      <p:sp>
        <p:nvSpPr>
          <p:cNvPr id="92162" name="Rectangle 3">
            <a:extLst>
              <a:ext uri="{FF2B5EF4-FFF2-40B4-BE49-F238E27FC236}">
                <a16:creationId xmlns:a16="http://schemas.microsoft.com/office/drawing/2014/main" id="{6180B170-7D70-884B-9A6F-FC7AA9B2C709}"/>
              </a:ext>
            </a:extLst>
          </p:cNvPr>
          <p:cNvSpPr>
            <a:spLocks noGrp="1" noChangeArrowheads="1"/>
          </p:cNvSpPr>
          <p:nvPr>
            <p:ph idx="1"/>
          </p:nvPr>
        </p:nvSpPr>
        <p:spPr bwMode="auto">
          <a:xfrm>
            <a:off x="195943" y="1676400"/>
            <a:ext cx="8569233" cy="434557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defTabSz="457200">
              <a:spcBef>
                <a:spcPct val="70000"/>
              </a:spcBef>
              <a:buNone/>
            </a:pP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package ru.mirea.lecture1.ex1;</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import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java.util.Scanner</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public class Main{</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public static void main (String[]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args</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String message;</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Scanner scan = new Scanner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System.in</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System.out.println</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("Enter a line of text:");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message =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scan.nextLine</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System.out.println</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("You entered: \"" + message + "\"");</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endPar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endParaRPr>
          </a:p>
        </p:txBody>
      </p:sp>
      <p:pic>
        <p:nvPicPr>
          <p:cNvPr id="5" name="Рисунок 4">
            <a:extLst>
              <a:ext uri="{FF2B5EF4-FFF2-40B4-BE49-F238E27FC236}">
                <a16:creationId xmlns:a16="http://schemas.microsoft.com/office/drawing/2014/main" id="{8FB67CAB-6124-9746-9C2B-F35D9326D886}"/>
              </a:ext>
            </a:extLst>
          </p:cNvPr>
          <p:cNvPicPr>
            <a:picLocks noChangeAspect="1"/>
          </p:cNvPicPr>
          <p:nvPr/>
        </p:nvPicPr>
        <p:blipFill>
          <a:blip r:embed="rId2"/>
          <a:stretch>
            <a:fillRect/>
          </a:stretch>
        </p:blipFill>
        <p:spPr>
          <a:xfrm>
            <a:off x="5173617" y="836023"/>
            <a:ext cx="3225800" cy="1739900"/>
          </a:xfrm>
          <a:prstGeom prst="rect">
            <a:avLst/>
          </a:prstGeom>
        </p:spPr>
      </p:pic>
      <p:grpSp>
        <p:nvGrpSpPr>
          <p:cNvPr id="4" name="Группа 3">
            <a:extLst>
              <a:ext uri="{FF2B5EF4-FFF2-40B4-BE49-F238E27FC236}">
                <a16:creationId xmlns:a16="http://schemas.microsoft.com/office/drawing/2014/main" id="{059DD6E1-B456-A045-B9B8-E8E0DA92BA7E}"/>
              </a:ext>
            </a:extLst>
          </p:cNvPr>
          <p:cNvGrpSpPr/>
          <p:nvPr/>
        </p:nvGrpSpPr>
        <p:grpSpPr>
          <a:xfrm>
            <a:off x="5327596" y="4079651"/>
            <a:ext cx="648360" cy="2023200"/>
            <a:chOff x="5327596" y="4079651"/>
            <a:chExt cx="648360" cy="2023200"/>
          </a:xfrm>
        </p:grpSpPr>
        <mc:AlternateContent xmlns:mc="http://schemas.openxmlformats.org/markup-compatibility/2006">
          <mc:Choice xmlns:p14="http://schemas.microsoft.com/office/powerpoint/2010/main" Requires="p14">
            <p:contentPart p14:bwMode="auto" r:id="rId3">
              <p14:nvContentPartPr>
                <p14:cNvPr id="2" name="Рукописный ввод 1">
                  <a:extLst>
                    <a:ext uri="{FF2B5EF4-FFF2-40B4-BE49-F238E27FC236}">
                      <a16:creationId xmlns:a16="http://schemas.microsoft.com/office/drawing/2014/main" id="{304532F3-4E59-8145-A502-CFFFB529FF30}"/>
                    </a:ext>
                  </a:extLst>
                </p14:cNvPr>
                <p14:cNvContentPartPr/>
                <p14:nvPr/>
              </p14:nvContentPartPr>
              <p14:xfrm>
                <a:off x="5480956" y="4079651"/>
                <a:ext cx="495000" cy="1933920"/>
              </p14:xfrm>
            </p:contentPart>
          </mc:Choice>
          <mc:Fallback>
            <p:pic>
              <p:nvPicPr>
                <p:cNvPr id="2" name="Рукописный ввод 1">
                  <a:extLst>
                    <a:ext uri="{FF2B5EF4-FFF2-40B4-BE49-F238E27FC236}">
                      <a16:creationId xmlns:a16="http://schemas.microsoft.com/office/drawing/2014/main" id="{304532F3-4E59-8145-A502-CFFFB529FF30}"/>
                    </a:ext>
                  </a:extLst>
                </p:cNvPr>
                <p:cNvPicPr/>
                <p:nvPr/>
              </p:nvPicPr>
              <p:blipFill>
                <a:blip r:embed="rId4"/>
                <a:stretch>
                  <a:fillRect/>
                </a:stretch>
              </p:blipFill>
              <p:spPr>
                <a:xfrm>
                  <a:off x="5471956" y="4070651"/>
                  <a:ext cx="512640" cy="1951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Рукописный ввод 2">
                  <a:extLst>
                    <a:ext uri="{FF2B5EF4-FFF2-40B4-BE49-F238E27FC236}">
                      <a16:creationId xmlns:a16="http://schemas.microsoft.com/office/drawing/2014/main" id="{453F4BAA-048D-7C49-9C32-28E482F96685}"/>
                    </a:ext>
                  </a:extLst>
                </p14:cNvPr>
                <p14:cNvContentPartPr/>
                <p14:nvPr/>
              </p14:nvContentPartPr>
              <p14:xfrm>
                <a:off x="5327596" y="5844011"/>
                <a:ext cx="525600" cy="258840"/>
              </p14:xfrm>
            </p:contentPart>
          </mc:Choice>
          <mc:Fallback>
            <p:pic>
              <p:nvPicPr>
                <p:cNvPr id="3" name="Рукописный ввод 2">
                  <a:extLst>
                    <a:ext uri="{FF2B5EF4-FFF2-40B4-BE49-F238E27FC236}">
                      <a16:creationId xmlns:a16="http://schemas.microsoft.com/office/drawing/2014/main" id="{453F4BAA-048D-7C49-9C32-28E482F96685}"/>
                    </a:ext>
                  </a:extLst>
                </p:cNvPr>
                <p:cNvPicPr/>
                <p:nvPr/>
              </p:nvPicPr>
              <p:blipFill>
                <a:blip r:embed="rId6"/>
                <a:stretch>
                  <a:fillRect/>
                </a:stretch>
              </p:blipFill>
              <p:spPr>
                <a:xfrm>
                  <a:off x="5318956" y="5835011"/>
                  <a:ext cx="543240" cy="276480"/>
                </a:xfrm>
                <a:prstGeom prst="rect">
                  <a:avLst/>
                </a:prstGeom>
              </p:spPr>
            </p:pic>
          </mc:Fallback>
        </mc:AlternateContent>
      </p:grpSp>
      <p:sp>
        <p:nvSpPr>
          <p:cNvPr id="6" name="TextBox 5">
            <a:extLst>
              <a:ext uri="{FF2B5EF4-FFF2-40B4-BE49-F238E27FC236}">
                <a16:creationId xmlns:a16="http://schemas.microsoft.com/office/drawing/2014/main" id="{79194BB3-7C21-964F-8F51-7157C7EA70AC}"/>
              </a:ext>
            </a:extLst>
          </p:cNvPr>
          <p:cNvSpPr txBox="1"/>
          <p:nvPr/>
        </p:nvSpPr>
        <p:spPr>
          <a:xfrm>
            <a:off x="1547664" y="5844011"/>
            <a:ext cx="3933292" cy="646331"/>
          </a:xfrm>
          <a:prstGeom prst="rect">
            <a:avLst/>
          </a:prstGeom>
          <a:solidFill>
            <a:schemeClr val="accent1">
              <a:lumMod val="20000"/>
              <a:lumOff val="80000"/>
            </a:schemeClr>
          </a:solidFill>
        </p:spPr>
        <p:txBody>
          <a:bodyPr wrap="square" rtlCol="0">
            <a:spAutoFit/>
          </a:bodyPr>
          <a:lstStyle/>
          <a:p>
            <a:r>
              <a:rPr lang="ru-RU" altLang="ru-RU" dirty="0">
                <a:latin typeface="Courier New" panose="02070309020205020404" pitchFamily="49" charset="0"/>
                <a:ea typeface="ＭＳ Ｐゴシック" panose="020B0600070205080204" pitchFamily="34" charset="-128"/>
              </a:rPr>
              <a:t>Метод </a:t>
            </a:r>
            <a:r>
              <a:rPr lang="en-US" altLang="ru-RU" dirty="0" err="1">
                <a:latin typeface="Courier New" panose="02070309020205020404" pitchFamily="49" charset="0"/>
                <a:ea typeface="ＭＳ Ｐゴシック" panose="020B0600070205080204" pitchFamily="34" charset="-128"/>
              </a:rPr>
              <a:t>nextLine</a:t>
            </a:r>
            <a:r>
              <a:rPr lang="en-US" altLang="ru-RU" dirty="0">
                <a:ea typeface="ＭＳ Ｐゴシック" panose="020B0600070205080204" pitchFamily="34" charset="-128"/>
              </a:rPr>
              <a:t> </a:t>
            </a:r>
            <a:r>
              <a:rPr lang="ru-RU" altLang="ru-RU" dirty="0">
                <a:ea typeface="ＭＳ Ｐゴシック" panose="020B0600070205080204" pitchFamily="34" charset="-128"/>
              </a:rPr>
              <a:t>считывает весь ввод до конца строки </a:t>
            </a:r>
            <a:endParaRPr lang="ru-TR" dirty="0"/>
          </a:p>
        </p:txBody>
      </p:sp>
    </p:spTree>
    <p:extLst>
      <p:ext uri="{BB962C8B-B14F-4D97-AF65-F5344CB8AC3E}">
        <p14:creationId xmlns:p14="http://schemas.microsoft.com/office/powerpoint/2010/main" val="680992518"/>
      </p:ext>
    </p:extLst>
  </p:cSld>
  <p:clrMapOvr>
    <a:masterClrMapping/>
  </p:clrMapOvr>
  <p:transition spd="med">
    <p:wheel spokes="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CA66C733-82E4-1D46-8046-70D92BEF3B9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b="1" dirty="0">
                <a:ln w="1905"/>
                <a:solidFill>
                  <a:srgbClr val="0070C0"/>
                </a:solidFill>
                <a:effectLst>
                  <a:innerShdw blurRad="69850" dist="43180" dir="5400000">
                    <a:srgbClr val="000000">
                      <a:alpha val="65000"/>
                    </a:srgbClr>
                  </a:innerShdw>
                </a:effectLst>
              </a:rPr>
              <a:t>Ввод </a:t>
            </a:r>
            <a:r>
              <a:rPr lang="en-US" altLang="ru-RU" b="1" dirty="0">
                <a:ln w="1905"/>
                <a:solidFill>
                  <a:srgbClr val="0070C0"/>
                </a:solidFill>
                <a:effectLst>
                  <a:innerShdw blurRad="69850" dist="43180" dir="5400000">
                    <a:srgbClr val="000000">
                      <a:alpha val="65000"/>
                    </a:srgbClr>
                  </a:innerShdw>
                </a:effectLst>
              </a:rPr>
              <a:t> </a:t>
            </a:r>
            <a:r>
              <a:rPr lang="ru-RU" altLang="ru-RU" b="1" dirty="0">
                <a:ln w="1905"/>
                <a:solidFill>
                  <a:srgbClr val="0070C0"/>
                </a:solidFill>
                <a:effectLst>
                  <a:innerShdw blurRad="69850" dist="43180" dir="5400000">
                    <a:srgbClr val="000000">
                      <a:alpha val="65000"/>
                    </a:srgbClr>
                  </a:innerShdw>
                </a:effectLst>
              </a:rPr>
              <a:t>отдельных символов</a:t>
            </a:r>
            <a:endParaRPr lang="en-US" altLang="ru-RU" b="1" dirty="0">
              <a:ln w="1905"/>
              <a:solidFill>
                <a:srgbClr val="0070C0"/>
              </a:solidFill>
              <a:effectLst>
                <a:innerShdw blurRad="69850" dist="43180" dir="5400000">
                  <a:srgbClr val="000000">
                    <a:alpha val="65000"/>
                  </a:srgbClr>
                </a:innerShdw>
              </a:effectLst>
            </a:endParaRPr>
          </a:p>
        </p:txBody>
      </p:sp>
      <p:sp>
        <p:nvSpPr>
          <p:cNvPr id="93186" name="Rectangle 3">
            <a:extLst>
              <a:ext uri="{FF2B5EF4-FFF2-40B4-BE49-F238E27FC236}">
                <a16:creationId xmlns:a16="http://schemas.microsoft.com/office/drawing/2014/main" id="{8310C5FB-4752-8340-AD16-FA5235AE89EF}"/>
              </a:ext>
            </a:extLst>
          </p:cNvPr>
          <p:cNvSpPr>
            <a:spLocks noGrp="1" noChangeArrowheads="1"/>
          </p:cNvSpPr>
          <p:nvPr>
            <p:ph idx="1"/>
          </p:nvPr>
        </p:nvSpPr>
        <p:spPr bwMode="auto">
          <a:xfrm>
            <a:off x="628650" y="1828801"/>
            <a:ext cx="7886700" cy="4348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2400" dirty="0">
                <a:ea typeface="ＭＳ Ｐゴシック" panose="020B0600070205080204" pitchFamily="34" charset="-128"/>
              </a:rPr>
              <a:t>Если не указано иное, то пробелы пространство используется для разделения элементов (называемых </a:t>
            </a:r>
            <a:r>
              <a:rPr lang="ru-RU" altLang="ru-RU" sz="2400" dirty="0" err="1">
                <a:ea typeface="ＭＳ Ｐゴシック" panose="020B0600070205080204" pitchFamily="34" charset="-128"/>
              </a:rPr>
              <a:t>токенов</a:t>
            </a:r>
            <a:r>
              <a:rPr lang="ru-RU" altLang="ru-RU" sz="2400" dirty="0">
                <a:ea typeface="ＭＳ Ｐゴシック" panose="020B0600070205080204" pitchFamily="34" charset="-128"/>
              </a:rPr>
              <a:t> ) входного потока</a:t>
            </a:r>
          </a:p>
          <a:p>
            <a:pPr eaLnBrk="1" hangingPunct="1">
              <a:spcBef>
                <a:spcPct val="70000"/>
              </a:spcBef>
            </a:pPr>
            <a:r>
              <a:rPr lang="ru-RU" altLang="ru-RU" sz="2400" dirty="0">
                <a:ea typeface="ＭＳ Ｐゴシック" panose="020B0600070205080204" pitchFamily="34" charset="-128"/>
              </a:rPr>
              <a:t>включает в себя символы пробела , табуляции , символы новой строки</a:t>
            </a:r>
          </a:p>
          <a:p>
            <a:pPr eaLnBrk="1" hangingPunct="1">
              <a:spcBef>
                <a:spcPct val="70000"/>
              </a:spcBef>
            </a:pPr>
            <a:r>
              <a:rPr lang="ru-RU" altLang="ru-RU" sz="2400" dirty="0">
                <a:ea typeface="ＭＳ Ｐゴシック" panose="020B0600070205080204" pitchFamily="34" charset="-128"/>
              </a:rPr>
              <a:t>Метод </a:t>
            </a:r>
            <a:r>
              <a:rPr lang="en-US" altLang="ru-RU" sz="2400" dirty="0">
                <a:latin typeface="Courier New" panose="02070309020205020404" pitchFamily="49" charset="0"/>
                <a:ea typeface="ＭＳ Ｐゴシック" panose="020B0600070205080204" pitchFamily="34" charset="-128"/>
              </a:rPr>
              <a:t>next</a:t>
            </a:r>
            <a:r>
              <a:rPr lang="en-US" altLang="ru-RU" sz="2400" dirty="0">
                <a:ea typeface="ＭＳ Ｐゴシック" panose="020B0600070205080204" pitchFamily="34" charset="-128"/>
              </a:rPr>
              <a:t> </a:t>
            </a:r>
            <a:r>
              <a:rPr lang="ru-RU" altLang="ru-RU" sz="2400" dirty="0">
                <a:ea typeface="ＭＳ Ｐゴシック" panose="020B0600070205080204" pitchFamily="34" charset="-128"/>
              </a:rPr>
              <a:t>класса </a:t>
            </a:r>
            <a:r>
              <a:rPr lang="en-US" altLang="ru-RU" sz="2400" dirty="0">
                <a:latin typeface="Courier New" panose="02070309020205020404" pitchFamily="49" charset="0"/>
                <a:ea typeface="ＭＳ Ｐゴシック" panose="020B0600070205080204" pitchFamily="34" charset="-128"/>
              </a:rPr>
              <a:t>Scanner</a:t>
            </a:r>
            <a:r>
              <a:rPr lang="en-US" altLang="ru-RU" sz="2400" dirty="0">
                <a:ea typeface="ＭＳ Ｐゴシック" panose="020B0600070205080204" pitchFamily="34" charset="-128"/>
              </a:rPr>
              <a:t> </a:t>
            </a:r>
            <a:r>
              <a:rPr lang="ru-RU" altLang="ru-RU" sz="2400" dirty="0">
                <a:ea typeface="ＭＳ Ｐゴシック" panose="020B0600070205080204" pitchFamily="34" charset="-128"/>
              </a:rPr>
              <a:t>читает следующий элемент на входе и возвращает его в виде строки</a:t>
            </a:r>
          </a:p>
          <a:p>
            <a:pPr eaLnBrk="1" hangingPunct="1">
              <a:spcBef>
                <a:spcPct val="70000"/>
              </a:spcBef>
            </a:pPr>
            <a:r>
              <a:rPr lang="ru-RU" altLang="ru-RU" sz="2400" dirty="0">
                <a:ea typeface="ＭＳ Ｐゴシック" panose="020B0600070205080204" pitchFamily="34" charset="-128"/>
              </a:rPr>
              <a:t>Такие методы как </a:t>
            </a:r>
            <a:r>
              <a:rPr lang="en-US" altLang="ru-RU" sz="2400" dirty="0" err="1">
                <a:latin typeface="Courier New" panose="02070309020205020404" pitchFamily="49" charset="0"/>
                <a:ea typeface="ＭＳ Ｐゴシック" panose="020B0600070205080204" pitchFamily="34" charset="-128"/>
              </a:rPr>
              <a:t>nextInt</a:t>
            </a:r>
            <a:r>
              <a:rPr lang="en-US" altLang="ru-RU" sz="2400" dirty="0">
                <a:ea typeface="ＭＳ Ｐゴシック" panose="020B0600070205080204" pitchFamily="34" charset="-128"/>
              </a:rPr>
              <a:t> </a:t>
            </a:r>
            <a:r>
              <a:rPr lang="ru-RU" altLang="ru-RU" sz="2400" dirty="0">
                <a:ea typeface="ＭＳ Ｐゴシック" panose="020B0600070205080204" pitchFamily="34" charset="-128"/>
              </a:rPr>
              <a:t>и</a:t>
            </a:r>
            <a:r>
              <a:rPr lang="en-US" altLang="ru-RU" sz="2400" dirty="0">
                <a:ea typeface="ＭＳ Ｐゴシック" panose="020B0600070205080204" pitchFamily="34" charset="-128"/>
              </a:rPr>
              <a:t> </a:t>
            </a:r>
            <a:r>
              <a:rPr lang="en-US" altLang="ru-RU" sz="2400" dirty="0" err="1">
                <a:latin typeface="Courier New" panose="02070309020205020404" pitchFamily="49" charset="0"/>
                <a:ea typeface="ＭＳ Ｐゴシック" panose="020B0600070205080204" pitchFamily="34" charset="-128"/>
              </a:rPr>
              <a:t>nextDouble</a:t>
            </a:r>
            <a:r>
              <a:rPr lang="ru-RU" altLang="ru-RU" sz="2400" dirty="0">
                <a:latin typeface="Courier New" panose="02070309020205020404" pitchFamily="49" charset="0"/>
                <a:ea typeface="ＭＳ Ｐゴシック" panose="020B0600070205080204" pitchFamily="34" charset="-128"/>
              </a:rPr>
              <a:t> </a:t>
            </a:r>
            <a:r>
              <a:rPr lang="ru-RU" altLang="ru-RU" sz="2400" dirty="0">
                <a:ea typeface="ＭＳ Ｐゴシック" panose="020B0600070205080204" pitchFamily="34" charset="-128"/>
              </a:rPr>
              <a:t>считывают данные конкретных типов</a:t>
            </a:r>
            <a:endParaRPr lang="en-US" altLang="ru-RU" sz="2400" dirty="0">
              <a:ea typeface="ＭＳ Ｐゴシック" panose="020B0600070205080204" pitchFamily="34" charset="-128"/>
            </a:endParaRPr>
          </a:p>
        </p:txBody>
      </p:sp>
      <p:sp>
        <p:nvSpPr>
          <p:cNvPr id="93187" name="Footer Placeholder 3">
            <a:extLst>
              <a:ext uri="{FF2B5EF4-FFF2-40B4-BE49-F238E27FC236}">
                <a16:creationId xmlns:a16="http://schemas.microsoft.com/office/drawing/2014/main" id="{E2476C11-01C7-6C4A-8157-2F43ECAFB2B9}"/>
              </a:ext>
            </a:extLst>
          </p:cNvPr>
          <p:cNvSpPr>
            <a:spLocks noGrp="1"/>
          </p:cNvSpPr>
          <p:nvPr>
            <p:ph type="ftr" sz="quarter" idx="4294967295"/>
          </p:nvPr>
        </p:nvSpPr>
        <p:spPr bwMode="auto">
          <a:xfrm>
            <a:off x="0" y="6324600"/>
            <a:ext cx="35052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ru-RU" altLang="ru-RU"/>
          </a:p>
        </p:txBody>
      </p:sp>
    </p:spTree>
    <p:extLst>
      <p:ext uri="{BB962C8B-B14F-4D97-AF65-F5344CB8AC3E}">
        <p14:creationId xmlns:p14="http://schemas.microsoft.com/office/powerpoint/2010/main" val="3487910715"/>
      </p:ext>
    </p:extLst>
  </p:cSld>
  <p:clrMapOvr>
    <a:masterClrMapping/>
  </p:clrMapOvr>
  <p:transition spd="med">
    <p:wheel spokes="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42E3ED-A70D-FE44-8E66-3CC00B2E58B4}"/>
              </a:ext>
            </a:extLst>
          </p:cNvPr>
          <p:cNvSpPr>
            <a:spLocks noGrp="1"/>
          </p:cNvSpPr>
          <p:nvPr>
            <p:ph type="title"/>
          </p:nvPr>
        </p:nvSpPr>
        <p:spPr>
          <a:xfrm>
            <a:off x="971600" y="1036129"/>
            <a:ext cx="7543750" cy="736688"/>
          </a:xfrm>
        </p:spPr>
        <p:txBody>
          <a:bodyPr/>
          <a:lstStyle/>
          <a:p>
            <a:r>
              <a:rPr lang="ru-TR" b="1" dirty="0">
                <a:ln w="1905"/>
                <a:solidFill>
                  <a:srgbClr val="0070C0"/>
                </a:solidFill>
                <a:effectLst>
                  <a:innerShdw blurRad="69850" dist="43180" dir="5400000">
                    <a:srgbClr val="000000">
                      <a:alpha val="65000"/>
                    </a:srgbClr>
                  </a:innerShdw>
                </a:effectLst>
              </a:rPr>
              <a:t>Чтение ввода с клавиатуры</a:t>
            </a:r>
          </a:p>
        </p:txBody>
      </p:sp>
      <p:pic>
        <p:nvPicPr>
          <p:cNvPr id="4" name="Объект 3">
            <a:extLst>
              <a:ext uri="{FF2B5EF4-FFF2-40B4-BE49-F238E27FC236}">
                <a16:creationId xmlns:a16="http://schemas.microsoft.com/office/drawing/2014/main" id="{9969CB5B-A61B-4644-8A81-C4C7809959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125" y="2060848"/>
            <a:ext cx="7886700" cy="4536598"/>
          </a:xfrm>
          <a:prstGeom prst="rect">
            <a:avLst/>
          </a:prstGeom>
        </p:spPr>
      </p:pic>
      <p:sp>
        <p:nvSpPr>
          <p:cNvPr id="5" name="TextBox 4">
            <a:extLst>
              <a:ext uri="{FF2B5EF4-FFF2-40B4-BE49-F238E27FC236}">
                <a16:creationId xmlns:a16="http://schemas.microsoft.com/office/drawing/2014/main" id="{F890248A-4C4D-B546-A056-57AE5BF0D907}"/>
              </a:ext>
            </a:extLst>
          </p:cNvPr>
          <p:cNvSpPr txBox="1"/>
          <p:nvPr/>
        </p:nvSpPr>
        <p:spPr>
          <a:xfrm>
            <a:off x="5724128" y="2060848"/>
            <a:ext cx="2962697" cy="646331"/>
          </a:xfrm>
          <a:prstGeom prst="rect">
            <a:avLst/>
          </a:prstGeom>
          <a:noFill/>
        </p:spPr>
        <p:txBody>
          <a:bodyPr wrap="square" rtlCol="0">
            <a:spAutoFit/>
          </a:bodyPr>
          <a:lstStyle/>
          <a:p>
            <a:r>
              <a:rPr lang="ru-TR" dirty="0"/>
              <a:t>Наш пример подсчета суммы </a:t>
            </a:r>
          </a:p>
        </p:txBody>
      </p:sp>
      <p:pic>
        <p:nvPicPr>
          <p:cNvPr id="7" name="Рисунок 6">
            <a:extLst>
              <a:ext uri="{FF2B5EF4-FFF2-40B4-BE49-F238E27FC236}">
                <a16:creationId xmlns:a16="http://schemas.microsoft.com/office/drawing/2014/main" id="{7405887A-9BF1-2042-8715-8366AEB60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224" y="2422550"/>
            <a:ext cx="2349500" cy="863600"/>
          </a:xfrm>
          <a:prstGeom prst="rect">
            <a:avLst/>
          </a:prstGeom>
        </p:spPr>
      </p:pic>
    </p:spTree>
    <p:extLst>
      <p:ext uri="{BB962C8B-B14F-4D97-AF65-F5344CB8AC3E}">
        <p14:creationId xmlns:p14="http://schemas.microsoft.com/office/powerpoint/2010/main" val="3346289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DDF010-85A6-374B-9D42-E8179005FC19}"/>
              </a:ext>
            </a:extLst>
          </p:cNvPr>
          <p:cNvSpPr>
            <a:spLocks noGrp="1"/>
          </p:cNvSpPr>
          <p:nvPr>
            <p:ph type="title"/>
          </p:nvPr>
        </p:nvSpPr>
        <p:spPr/>
        <p:txBody>
          <a:bodyPr/>
          <a:lstStyle/>
          <a:p>
            <a:r>
              <a:rPr lang="ru-TR" b="1" dirty="0">
                <a:ln w="1905"/>
                <a:solidFill>
                  <a:srgbClr val="0070C0"/>
                </a:solidFill>
                <a:effectLst>
                  <a:innerShdw blurRad="69850" dist="43180" dir="5400000">
                    <a:srgbClr val="000000">
                      <a:alpha val="65000"/>
                    </a:srgbClr>
                  </a:innerShdw>
                </a:effectLst>
              </a:rPr>
              <a:t>Улучшенный код нашего примера</a:t>
            </a:r>
          </a:p>
        </p:txBody>
      </p:sp>
      <p:pic>
        <p:nvPicPr>
          <p:cNvPr id="4" name="Объект 3">
            <a:extLst>
              <a:ext uri="{FF2B5EF4-FFF2-40B4-BE49-F238E27FC236}">
                <a16:creationId xmlns:a16="http://schemas.microsoft.com/office/drawing/2014/main" id="{25582E4C-784B-B743-9953-F38DC10A76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7925" y="2298161"/>
            <a:ext cx="5789660" cy="4396298"/>
          </a:xfrm>
          <a:prstGeom prst="rect">
            <a:avLst/>
          </a:prstGeom>
        </p:spPr>
      </p:pic>
      <p:pic>
        <p:nvPicPr>
          <p:cNvPr id="6" name="Рисунок 5">
            <a:extLst>
              <a:ext uri="{FF2B5EF4-FFF2-40B4-BE49-F238E27FC236}">
                <a16:creationId xmlns:a16="http://schemas.microsoft.com/office/drawing/2014/main" id="{D00FBD80-49AD-3349-83CC-85D5CA951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2887124"/>
            <a:ext cx="2400300" cy="736600"/>
          </a:xfrm>
          <a:prstGeom prst="rect">
            <a:avLst/>
          </a:prstGeom>
        </p:spPr>
      </p:pic>
    </p:spTree>
    <p:extLst>
      <p:ext uri="{BB962C8B-B14F-4D97-AF65-F5344CB8AC3E}">
        <p14:creationId xmlns:p14="http://schemas.microsoft.com/office/powerpoint/2010/main" val="2021342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64743CA5-7439-2E4B-B9EE-4FFC95122AE7}"/>
              </a:ext>
            </a:extLst>
          </p:cNvPr>
          <p:cNvSpPr>
            <a:spLocks noGrp="1" noChangeArrowheads="1"/>
          </p:cNvSpPr>
          <p:nvPr>
            <p:ph type="title"/>
          </p:nvPr>
        </p:nvSpPr>
        <p:spPr bwMode="auto">
          <a:xfrm>
            <a:off x="1412421" y="628786"/>
            <a:ext cx="7222127" cy="9387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ru-RU" b="1" dirty="0">
                <a:ln w="1905"/>
                <a:solidFill>
                  <a:srgbClr val="0070C0"/>
                </a:solidFill>
                <a:effectLst>
                  <a:innerShdw blurRad="69850" dist="43180" dir="5400000">
                    <a:srgbClr val="000000">
                      <a:alpha val="65000"/>
                    </a:srgbClr>
                  </a:innerShdw>
                </a:effectLst>
              </a:rPr>
              <a:t>Example2.java</a:t>
            </a:r>
          </a:p>
        </p:txBody>
      </p:sp>
      <p:sp>
        <p:nvSpPr>
          <p:cNvPr id="94210" name="Rectangle 3">
            <a:extLst>
              <a:ext uri="{FF2B5EF4-FFF2-40B4-BE49-F238E27FC236}">
                <a16:creationId xmlns:a16="http://schemas.microsoft.com/office/drawing/2014/main" id="{4D8A9AC5-477E-F04B-B701-281768C6F892}"/>
              </a:ext>
            </a:extLst>
          </p:cNvPr>
          <p:cNvSpPr>
            <a:spLocks noGrp="1" noChangeArrowheads="1"/>
          </p:cNvSpPr>
          <p:nvPr>
            <p:ph idx="1"/>
          </p:nvPr>
        </p:nvSpPr>
        <p:spPr bwMode="auto">
          <a:xfrm>
            <a:off x="509452" y="1449977"/>
            <a:ext cx="8005898" cy="51206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buNone/>
            </a:pP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package ru.mirea.lecture1.ex1;</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import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java.util.Scanner</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public class Main{</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public static void main (String[]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args</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int kilometers;</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double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litres</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kpl</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Scanner scan = new Scanner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System.in</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System.out.print</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("Enter the number of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kilometres</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int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kilometres</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scan.nextInt</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System.out.print</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("Enter the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litres</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of fuel used: ");</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litres</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scan.nextDouble</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kpl</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kilometres</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litres</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System.out.println</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kilometres</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per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litres</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 + </a:t>
            </a:r>
            <a:r>
              <a:rPr lang="en-US" altLang="ru-RU" sz="2000" b="1" dirty="0" err="1">
                <a:latin typeface="Courier New" panose="02070309020205020404" pitchFamily="49" charset="0"/>
                <a:ea typeface="ＭＳ Ｐゴシック" panose="020B0600070205080204" pitchFamily="34" charset="-128"/>
                <a:cs typeface="Courier New" panose="02070309020205020404" pitchFamily="49" charset="0"/>
              </a:rPr>
              <a:t>kpl</a:t>
            </a: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t>    }</a:t>
            </a:r>
            <a:br>
              <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rPr>
            </a:br>
            <a:endParaRPr lang="en-US" altLang="ru-RU" sz="2000" b="1" dirty="0">
              <a:latin typeface="Courier New" panose="02070309020205020404" pitchFamily="49" charset="0"/>
              <a:ea typeface="ＭＳ Ｐゴシック" panose="020B0600070205080204" pitchFamily="34" charset="-128"/>
              <a:cs typeface="Courier New" panose="02070309020205020404" pitchFamily="49" charset="0"/>
            </a:endParaRPr>
          </a:p>
        </p:txBody>
      </p:sp>
    </p:spTree>
    <p:extLst>
      <p:ext uri="{BB962C8B-B14F-4D97-AF65-F5344CB8AC3E}">
        <p14:creationId xmlns:p14="http://schemas.microsoft.com/office/powerpoint/2010/main" val="2417987834"/>
      </p:ext>
    </p:extLst>
  </p:cSld>
  <p:clrMapOvr>
    <a:masterClrMapping/>
  </p:clrMapOvr>
  <p:transition spd="med">
    <p:wheel spokes="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113ADF-9D75-FE49-B26A-BC690F02AE86}"/>
              </a:ext>
            </a:extLst>
          </p:cNvPr>
          <p:cNvSpPr>
            <a:spLocks noGrp="1"/>
          </p:cNvSpPr>
          <p:nvPr>
            <p:ph type="title"/>
          </p:nvPr>
        </p:nvSpPr>
        <p:spPr/>
        <p:txBody>
          <a:bodyPr/>
          <a:lstStyle/>
          <a:p>
            <a:r>
              <a:rPr lang="en-US" altLang="ru-RU" b="1" dirty="0">
                <a:ln w="1905"/>
                <a:solidFill>
                  <a:srgbClr val="0070C0"/>
                </a:solidFill>
                <a:effectLst>
                  <a:innerShdw blurRad="69850" dist="43180" dir="5400000">
                    <a:srgbClr val="000000">
                      <a:alpha val="65000"/>
                    </a:srgbClr>
                  </a:innerShdw>
                </a:effectLst>
              </a:rPr>
              <a:t>Example2.java</a:t>
            </a:r>
            <a:endParaRPr lang="ru-RU" dirty="0"/>
          </a:p>
        </p:txBody>
      </p:sp>
      <p:pic>
        <p:nvPicPr>
          <p:cNvPr id="8" name="Объект 7">
            <a:extLst>
              <a:ext uri="{FF2B5EF4-FFF2-40B4-BE49-F238E27FC236}">
                <a16:creationId xmlns:a16="http://schemas.microsoft.com/office/drawing/2014/main" id="{F5E8317A-87A1-B34D-8817-C4346704CCB4}"/>
              </a:ext>
            </a:extLst>
          </p:cNvPr>
          <p:cNvPicPr>
            <a:picLocks noGrp="1" noChangeAspect="1"/>
          </p:cNvPicPr>
          <p:nvPr>
            <p:ph idx="1"/>
          </p:nvPr>
        </p:nvPicPr>
        <p:blipFill>
          <a:blip r:embed="rId2"/>
          <a:stretch>
            <a:fillRect/>
          </a:stretch>
        </p:blipFill>
        <p:spPr>
          <a:xfrm>
            <a:off x="1045029" y="2331657"/>
            <a:ext cx="5368471" cy="3072987"/>
          </a:xfrm>
        </p:spPr>
      </p:pic>
    </p:spTree>
    <p:extLst>
      <p:ext uri="{BB962C8B-B14F-4D97-AF65-F5344CB8AC3E}">
        <p14:creationId xmlns:p14="http://schemas.microsoft.com/office/powerpoint/2010/main" val="4087992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9405F802-55A6-4443-A48C-35A98201F336}"/>
              </a:ext>
            </a:extLst>
          </p:cNvPr>
          <p:cNvSpPr>
            <a:spLocks noGrp="1" noChangeArrowheads="1"/>
          </p:cNvSpPr>
          <p:nvPr>
            <p:ph type="title"/>
          </p:nvPr>
        </p:nvSpPr>
        <p:spPr bwMode="auto">
          <a:xfrm>
            <a:off x="1698170" y="381000"/>
            <a:ext cx="7445829" cy="61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b="1" dirty="0">
                <a:ln w="1905"/>
                <a:solidFill>
                  <a:srgbClr val="0070C0"/>
                </a:solidFill>
                <a:effectLst>
                  <a:innerShdw blurRad="69850" dist="43180" dir="5400000">
                    <a:srgbClr val="000000">
                      <a:alpha val="65000"/>
                    </a:srgbClr>
                  </a:innerShdw>
                </a:effectLst>
              </a:rPr>
              <a:t>Ввод /Вывод</a:t>
            </a:r>
            <a:endParaRPr lang="en-US" altLang="ru-RU" b="1" dirty="0">
              <a:ln w="1905"/>
              <a:solidFill>
                <a:srgbClr val="0070C0"/>
              </a:solidFill>
              <a:effectLst>
                <a:innerShdw blurRad="69850" dist="43180" dir="5400000">
                  <a:srgbClr val="000000">
                    <a:alpha val="65000"/>
                  </a:srgbClr>
                </a:innerShdw>
              </a:effectLst>
            </a:endParaRPr>
          </a:p>
        </p:txBody>
      </p:sp>
      <p:sp>
        <p:nvSpPr>
          <p:cNvPr id="96258" name="Slide Number Placeholder 3">
            <a:extLst>
              <a:ext uri="{FF2B5EF4-FFF2-40B4-BE49-F238E27FC236}">
                <a16:creationId xmlns:a16="http://schemas.microsoft.com/office/drawing/2014/main" id="{C1A5E6B6-85C5-A747-B640-063C33C3664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0" hangingPunct="0"/>
            <a:fld id="{86FAC57C-4F35-BE43-B25C-FCFDBFE2BA88}" type="slidenum">
              <a:rPr lang="he-IL" altLang="ru-RU" sz="1200">
                <a:solidFill>
                  <a:srgbClr val="4D4D4D"/>
                </a:solidFill>
              </a:rPr>
              <a:pPr eaLnBrk="0" hangingPunct="0"/>
              <a:t>58</a:t>
            </a:fld>
            <a:endParaRPr lang="en-US" altLang="ru-RU" sz="1200">
              <a:solidFill>
                <a:srgbClr val="4D4D4D"/>
              </a:solidFill>
            </a:endParaRPr>
          </a:p>
        </p:txBody>
      </p:sp>
      <p:sp>
        <p:nvSpPr>
          <p:cNvPr id="96259" name="Rectangle 3">
            <a:extLst>
              <a:ext uri="{FF2B5EF4-FFF2-40B4-BE49-F238E27FC236}">
                <a16:creationId xmlns:a16="http://schemas.microsoft.com/office/drawing/2014/main" id="{DAF8A96F-0BD8-CA49-86C1-E82BD370BAA1}"/>
              </a:ext>
            </a:extLst>
          </p:cNvPr>
          <p:cNvSpPr>
            <a:spLocks noChangeArrowheads="1"/>
          </p:cNvSpPr>
          <p:nvPr/>
        </p:nvSpPr>
        <p:spPr bwMode="auto">
          <a:xfrm>
            <a:off x="457200" y="5745163"/>
            <a:ext cx="8229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tabLst>
                <a:tab pos="542925" algn="l"/>
              </a:tabLst>
              <a:defRPr>
                <a:solidFill>
                  <a:schemeClr val="tx1"/>
                </a:solidFill>
                <a:latin typeface="Arial" panose="020B0604020202020204" pitchFamily="34" charset="0"/>
                <a:ea typeface="ＭＳ Ｐゴシック" panose="020B0600070205080204" pitchFamily="34" charset="-128"/>
              </a:defRPr>
            </a:lvl1pPr>
            <a:lvl2pPr marL="742950" indent="-285750" defTabSz="912813">
              <a:tabLst>
                <a:tab pos="542925" algn="l"/>
              </a:tabLst>
              <a:defRPr>
                <a:solidFill>
                  <a:schemeClr val="tx1"/>
                </a:solidFill>
                <a:latin typeface="Arial" panose="020B0604020202020204" pitchFamily="34" charset="0"/>
                <a:ea typeface="ＭＳ Ｐゴシック" panose="020B0600070205080204" pitchFamily="34" charset="-128"/>
              </a:defRPr>
            </a:lvl2pPr>
            <a:lvl3pPr marL="1143000" indent="-228600" defTabSz="912813">
              <a:tabLst>
                <a:tab pos="542925" algn="l"/>
              </a:tabLst>
              <a:defRPr>
                <a:solidFill>
                  <a:schemeClr val="tx1"/>
                </a:solidFill>
                <a:latin typeface="Arial" panose="020B0604020202020204" pitchFamily="34" charset="0"/>
                <a:ea typeface="ＭＳ Ｐゴシック" panose="020B0600070205080204" pitchFamily="34" charset="-128"/>
              </a:defRPr>
            </a:lvl3pPr>
            <a:lvl4pPr marL="1600200" indent="-228600" defTabSz="912813">
              <a:tabLst>
                <a:tab pos="542925" algn="l"/>
              </a:tabLst>
              <a:defRPr>
                <a:solidFill>
                  <a:schemeClr val="tx1"/>
                </a:solidFill>
                <a:latin typeface="Arial" panose="020B0604020202020204" pitchFamily="34" charset="0"/>
                <a:ea typeface="ＭＳ Ｐゴシック" panose="020B0600070205080204" pitchFamily="34" charset="-128"/>
              </a:defRPr>
            </a:lvl4pPr>
            <a:lvl5pPr marL="2057400" indent="-228600" defTabSz="912813">
              <a:tabLst>
                <a:tab pos="542925" algn="l"/>
              </a:tabLst>
              <a:defRPr>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tabLst>
                <a:tab pos="542925" algn="l"/>
              </a:tabLst>
              <a:defRPr>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tabLst>
                <a:tab pos="542925" algn="l"/>
              </a:tabLst>
              <a:defRPr>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tabLst>
                <a:tab pos="542925" algn="l"/>
              </a:tabLst>
              <a:defRPr>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tabLst>
                <a:tab pos="542925" algn="l"/>
              </a:tabLs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SzPct val="70000"/>
            </a:pPr>
            <a:r>
              <a:rPr lang="en-US" altLang="ru-RU" sz="2000" b="1"/>
              <a:t>	</a:t>
            </a:r>
            <a:r>
              <a:rPr lang="ru-RU" altLang="ru-RU" sz="2000" b="1"/>
              <a:t>Далее примеры</a:t>
            </a:r>
            <a:r>
              <a:rPr lang="en-US" altLang="ru-RU" sz="2000" b="1"/>
              <a:t>…</a:t>
            </a:r>
          </a:p>
        </p:txBody>
      </p:sp>
      <p:sp>
        <p:nvSpPr>
          <p:cNvPr id="96260" name="Rectangle 4">
            <a:extLst>
              <a:ext uri="{FF2B5EF4-FFF2-40B4-BE49-F238E27FC236}">
                <a16:creationId xmlns:a16="http://schemas.microsoft.com/office/drawing/2014/main" id="{A7DC39DD-1A8F-5840-94FA-3996598CD72E}"/>
              </a:ext>
            </a:extLst>
          </p:cNvPr>
          <p:cNvSpPr>
            <a:spLocks noChangeArrowheads="1"/>
          </p:cNvSpPr>
          <p:nvPr/>
        </p:nvSpPr>
        <p:spPr bwMode="auto">
          <a:xfrm>
            <a:off x="279400" y="1121615"/>
            <a:ext cx="8626475" cy="5481637"/>
          </a:xfrm>
          <a:prstGeom prst="rect">
            <a:avLst/>
          </a:prstGeom>
          <a:solidFill>
            <a:srgbClr val="CCFFFF"/>
          </a:solidFill>
          <a:ln w="9525">
            <a:solidFill>
              <a:schemeClr val="tx1"/>
            </a:solidFill>
            <a:miter lim="800000"/>
            <a:headEnd/>
            <a:tailEnd/>
          </a:ln>
        </p:spPr>
        <p:txBody>
          <a:bodyPr lIns="0" tIns="0" rIns="0" bIns="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is-IS" altLang="ru-RU" dirty="0"/>
              <a:t>  </a:t>
            </a:r>
            <a:r>
              <a:rPr lang="en-US" altLang="ru-RU" sz="2000" b="1" dirty="0">
                <a:latin typeface="Courier New" panose="02070309020205020404" pitchFamily="49" charset="0"/>
                <a:cs typeface="Courier New" panose="02070309020205020404" pitchFamily="49" charset="0"/>
              </a:rPr>
              <a:t>import </a:t>
            </a:r>
            <a:r>
              <a:rPr lang="en-US" altLang="ru-RU" sz="2000" b="1" dirty="0" err="1">
                <a:latin typeface="Courier New" panose="02070309020205020404" pitchFamily="49" charset="0"/>
                <a:cs typeface="Courier New" panose="02070309020205020404" pitchFamily="49" charset="0"/>
              </a:rPr>
              <a:t>java.util.Scanner</a:t>
            </a:r>
            <a:r>
              <a:rPr lang="en-US" altLang="ru-RU" sz="2000" b="1" dirty="0">
                <a:latin typeface="Courier New" panose="02070309020205020404" pitchFamily="49" charset="0"/>
                <a:cs typeface="Courier New" panose="02070309020205020404" pitchFamily="49" charset="0"/>
              </a:rPr>
              <a:t>; // </a:t>
            </a:r>
            <a:r>
              <a:rPr lang="en-US" altLang="ru-RU" sz="2000" b="1" dirty="0" err="1">
                <a:latin typeface="Courier New" panose="02070309020205020404" pitchFamily="49" charset="0"/>
                <a:cs typeface="Courier New" panose="02070309020205020404" pitchFamily="49" charset="0"/>
              </a:rPr>
              <a:t>импортируем</a:t>
            </a:r>
            <a:r>
              <a:rPr lang="en-US" altLang="ru-RU" sz="2000" b="1" dirty="0">
                <a:latin typeface="Courier New" panose="02070309020205020404" pitchFamily="49" charset="0"/>
                <a:cs typeface="Courier New" panose="02070309020205020404" pitchFamily="49" charset="0"/>
              </a:rPr>
              <a:t> </a:t>
            </a:r>
            <a:r>
              <a:rPr lang="en-US" altLang="ru-RU" sz="2000" b="1" dirty="0" err="1">
                <a:latin typeface="Courier New" panose="02070309020205020404" pitchFamily="49" charset="0"/>
                <a:cs typeface="Courier New" panose="02070309020205020404" pitchFamily="49" charset="0"/>
              </a:rPr>
              <a:t>класс</a:t>
            </a:r>
            <a:endParaRPr lang="en-US" altLang="ru-RU" sz="2000" b="1" dirty="0">
              <a:latin typeface="Courier New" panose="02070309020205020404" pitchFamily="49" charset="0"/>
              <a:cs typeface="Courier New" panose="02070309020205020404" pitchFamily="49" charset="0"/>
            </a:endParaRPr>
          </a:p>
          <a:p>
            <a:pPr eaLnBrk="1" hangingPunct="1"/>
            <a:r>
              <a:rPr lang="en-US" altLang="ru-RU" sz="2000" b="1" dirty="0">
                <a:latin typeface="Courier New" panose="02070309020205020404" pitchFamily="49" charset="0"/>
                <a:cs typeface="Courier New" panose="02070309020205020404" pitchFamily="49" charset="0"/>
              </a:rPr>
              <a:t>public class Main {</a:t>
            </a:r>
          </a:p>
          <a:p>
            <a:pPr eaLnBrk="1" hangingPunct="1"/>
            <a:r>
              <a:rPr lang="en-US" altLang="ru-RU" sz="2000" b="1" dirty="0">
                <a:latin typeface="Courier New" panose="02070309020205020404" pitchFamily="49" charset="0"/>
                <a:cs typeface="Courier New" panose="02070309020205020404" pitchFamily="49" charset="0"/>
              </a:rPr>
              <a:t>    public static void main(String[] </a:t>
            </a:r>
            <a:r>
              <a:rPr lang="en-US" altLang="ru-RU" sz="2000" b="1" dirty="0" err="1">
                <a:latin typeface="Courier New" panose="02070309020205020404" pitchFamily="49" charset="0"/>
                <a:cs typeface="Courier New" panose="02070309020205020404" pitchFamily="49" charset="0"/>
              </a:rPr>
              <a:t>args</a:t>
            </a:r>
            <a:r>
              <a:rPr lang="en-US" altLang="ru-RU" sz="2000" b="1" dirty="0">
                <a:latin typeface="Courier New" panose="02070309020205020404" pitchFamily="49" charset="0"/>
                <a:cs typeface="Courier New" panose="02070309020205020404" pitchFamily="49" charset="0"/>
              </a:rPr>
              <a:t>) {</a:t>
            </a:r>
          </a:p>
          <a:p>
            <a:pPr eaLnBrk="1" hangingPunct="1"/>
            <a:r>
              <a:rPr lang="en-US" altLang="ru-RU" sz="2000" b="1" dirty="0">
                <a:latin typeface="Courier New" panose="02070309020205020404" pitchFamily="49" charset="0"/>
                <a:cs typeface="Courier New" panose="02070309020205020404" pitchFamily="49" charset="0"/>
              </a:rPr>
              <a:t>// </a:t>
            </a:r>
            <a:r>
              <a:rPr lang="en-US" altLang="ru-RU" sz="2000" b="1" dirty="0" err="1">
                <a:latin typeface="Courier New" panose="02070309020205020404" pitchFamily="49" charset="0"/>
                <a:cs typeface="Courier New" panose="02070309020205020404" pitchFamily="49" charset="0"/>
              </a:rPr>
              <a:t>создаём</a:t>
            </a:r>
            <a:r>
              <a:rPr lang="en-US" altLang="ru-RU" sz="2000" b="1" dirty="0">
                <a:latin typeface="Courier New" panose="02070309020205020404" pitchFamily="49" charset="0"/>
                <a:cs typeface="Courier New" panose="02070309020205020404" pitchFamily="49" charset="0"/>
              </a:rPr>
              <a:t> </a:t>
            </a:r>
            <a:r>
              <a:rPr lang="en-US" altLang="ru-RU" sz="2000" b="1" dirty="0" err="1">
                <a:latin typeface="Courier New" panose="02070309020205020404" pitchFamily="49" charset="0"/>
                <a:cs typeface="Courier New" panose="02070309020205020404" pitchFamily="49" charset="0"/>
              </a:rPr>
              <a:t>объект</a:t>
            </a:r>
            <a:r>
              <a:rPr lang="en-US" altLang="ru-RU" sz="2000" b="1" dirty="0">
                <a:latin typeface="Courier New" panose="02070309020205020404" pitchFamily="49" charset="0"/>
                <a:cs typeface="Courier New" panose="02070309020205020404" pitchFamily="49" charset="0"/>
              </a:rPr>
              <a:t> </a:t>
            </a:r>
            <a:r>
              <a:rPr lang="en-US" altLang="ru-RU" sz="2000" b="1" dirty="0" err="1">
                <a:latin typeface="Courier New" panose="02070309020205020404" pitchFamily="49" charset="0"/>
                <a:cs typeface="Courier New" panose="02070309020205020404" pitchFamily="49" charset="0"/>
              </a:rPr>
              <a:t>класса</a:t>
            </a:r>
            <a:r>
              <a:rPr lang="en-US" altLang="ru-RU" sz="2000" b="1" dirty="0">
                <a:latin typeface="Courier New" panose="02070309020205020404" pitchFamily="49" charset="0"/>
                <a:cs typeface="Courier New" panose="02070309020205020404" pitchFamily="49" charset="0"/>
              </a:rPr>
              <a:t> Scanner</a:t>
            </a:r>
          </a:p>
          <a:p>
            <a:pPr eaLnBrk="1" hangingPunct="1"/>
            <a:r>
              <a:rPr lang="en-US" altLang="ru-RU" sz="2000" b="1" dirty="0">
                <a:latin typeface="Courier New" panose="02070309020205020404" pitchFamily="49" charset="0"/>
                <a:cs typeface="Courier New" panose="02070309020205020404" pitchFamily="49" charset="0"/>
              </a:rPr>
              <a:t>        Scanner </a:t>
            </a:r>
            <a:r>
              <a:rPr lang="en-US" altLang="ru-RU" sz="2000" b="1" dirty="0" err="1">
                <a:latin typeface="Courier New" panose="02070309020205020404" pitchFamily="49" charset="0"/>
                <a:cs typeface="Courier New" panose="02070309020205020404" pitchFamily="49" charset="0"/>
              </a:rPr>
              <a:t>sc</a:t>
            </a:r>
            <a:r>
              <a:rPr lang="en-US" altLang="ru-RU" sz="2000" b="1" dirty="0">
                <a:latin typeface="Courier New" panose="02070309020205020404" pitchFamily="49" charset="0"/>
                <a:cs typeface="Courier New" panose="02070309020205020404" pitchFamily="49" charset="0"/>
              </a:rPr>
              <a:t> = new Scanner(</a:t>
            </a:r>
            <a:r>
              <a:rPr lang="en-US" altLang="ru-RU" sz="2000" b="1" dirty="0" err="1">
                <a:latin typeface="Courier New" panose="02070309020205020404" pitchFamily="49" charset="0"/>
                <a:cs typeface="Courier New" panose="02070309020205020404" pitchFamily="49" charset="0"/>
              </a:rPr>
              <a:t>System.in</a:t>
            </a:r>
            <a:r>
              <a:rPr lang="en-US" altLang="ru-RU" sz="2000" b="1" dirty="0">
                <a:latin typeface="Courier New" panose="02070309020205020404" pitchFamily="49" charset="0"/>
                <a:cs typeface="Courier New" panose="02070309020205020404" pitchFamily="49" charset="0"/>
              </a:rPr>
              <a:t>); </a:t>
            </a:r>
          </a:p>
          <a:p>
            <a:pPr eaLnBrk="1" hangingPunct="1"/>
            <a:r>
              <a:rPr lang="is-IS" altLang="ru-RU" sz="2000" b="1" dirty="0">
                <a:latin typeface="Courier New" panose="02070309020205020404" pitchFamily="49" charset="0"/>
                <a:cs typeface="Courier New" panose="02070309020205020404" pitchFamily="49" charset="0"/>
              </a:rPr>
              <a:t>        int i = 2;</a:t>
            </a:r>
          </a:p>
          <a:p>
            <a:pPr eaLnBrk="1" hangingPunct="1"/>
            <a:r>
              <a:rPr lang="is-IS" altLang="ru-RU" sz="2000" b="1" dirty="0">
                <a:latin typeface="Courier New" panose="02070309020205020404" pitchFamily="49" charset="0"/>
                <a:cs typeface="Courier New" panose="02070309020205020404" pitchFamily="49" charset="0"/>
              </a:rPr>
              <a:t>        System.out.print("Введите целое число: ");</a:t>
            </a:r>
          </a:p>
          <a:p>
            <a:pPr eaLnBrk="1" hangingPunct="1"/>
            <a:r>
              <a:rPr lang="is-IS" altLang="ru-RU" sz="2000" b="1" dirty="0">
                <a:latin typeface="Courier New" panose="02070309020205020404" pitchFamily="49" charset="0"/>
                <a:cs typeface="Courier New" panose="02070309020205020404" pitchFamily="49" charset="0"/>
              </a:rPr>
              <a:t>        if(sc.hasNextInt()) { // возвращает истинну если с потока ввода   можно считать целое число</a:t>
            </a:r>
          </a:p>
          <a:p>
            <a:pPr eaLnBrk="1" hangingPunct="1"/>
            <a:r>
              <a:rPr lang="is-IS" altLang="ru-RU" sz="2000" b="1" dirty="0">
                <a:latin typeface="Courier New" panose="02070309020205020404" pitchFamily="49" charset="0"/>
                <a:cs typeface="Courier New" panose="02070309020205020404" pitchFamily="49" charset="0"/>
              </a:rPr>
              <a:t>          i = sc.nextInt(); // считывает целое число с потока ввода и сохраняем в переменную</a:t>
            </a:r>
          </a:p>
          <a:p>
            <a:pPr eaLnBrk="1" hangingPunct="1"/>
            <a:r>
              <a:rPr lang="is-IS" altLang="ru-RU" sz="2000" b="1" dirty="0">
                <a:latin typeface="Courier New" panose="02070309020205020404" pitchFamily="49" charset="0"/>
                <a:cs typeface="Courier New" panose="02070309020205020404" pitchFamily="49" charset="0"/>
              </a:rPr>
              <a:t>          System.out.println(i*2);</a:t>
            </a:r>
          </a:p>
          <a:p>
            <a:pPr eaLnBrk="1" hangingPunct="1"/>
            <a:r>
              <a:rPr lang="is-IS" altLang="ru-RU" sz="2000" b="1" dirty="0">
                <a:latin typeface="Courier New" panose="02070309020205020404" pitchFamily="49" charset="0"/>
                <a:cs typeface="Courier New" panose="02070309020205020404" pitchFamily="49" charset="0"/>
              </a:rPr>
              <a:t>        } else {</a:t>
            </a:r>
          </a:p>
          <a:p>
            <a:pPr eaLnBrk="1" hangingPunct="1"/>
            <a:r>
              <a:rPr lang="is-IS" altLang="ru-RU" sz="2000" b="1" dirty="0">
                <a:latin typeface="Courier New" panose="02070309020205020404" pitchFamily="49" charset="0"/>
                <a:cs typeface="Courier New" panose="02070309020205020404" pitchFamily="49" charset="0"/>
              </a:rPr>
              <a:t>          System.out.println("Вы ввели не целое число");</a:t>
            </a:r>
          </a:p>
          <a:p>
            <a:pPr eaLnBrk="1" hangingPunct="1"/>
            <a:r>
              <a:rPr lang="is-IS" altLang="ru-RU" sz="2000" b="1" dirty="0">
                <a:latin typeface="Courier New" panose="02070309020205020404" pitchFamily="49" charset="0"/>
                <a:cs typeface="Courier New" panose="02070309020205020404" pitchFamily="49" charset="0"/>
              </a:rPr>
              <a:t>        } </a:t>
            </a:r>
          </a:p>
          <a:p>
            <a:pPr eaLnBrk="1" hangingPunct="1"/>
            <a:r>
              <a:rPr lang="is-IS" altLang="ru-RU" sz="2000" b="1" dirty="0">
                <a:latin typeface="Courier New" panose="02070309020205020404" pitchFamily="49" charset="0"/>
                <a:cs typeface="Courier New" panose="02070309020205020404" pitchFamily="49" charset="0"/>
              </a:rPr>
              <a:t>  }</a:t>
            </a:r>
          </a:p>
          <a:p>
            <a:pPr eaLnBrk="1" hangingPunct="1"/>
            <a:r>
              <a:rPr lang="is-IS" altLang="ru-RU" sz="2000" b="1" dirty="0">
                <a:latin typeface="Courier New" panose="02070309020205020404" pitchFamily="49" charset="0"/>
                <a:cs typeface="Courier New" panose="02070309020205020404" pitchFamily="49" charset="0"/>
              </a:rPr>
              <a:t>}</a:t>
            </a:r>
          </a:p>
          <a:p>
            <a:pPr eaLnBrk="1" hangingPunct="1"/>
            <a:r>
              <a:rPr lang="is-IS" altLang="ru-RU" sz="2000" b="1" dirty="0">
                <a:latin typeface="Courier New" panose="02070309020205020404" pitchFamily="49" charset="0"/>
                <a:cs typeface="Courier New" panose="02070309020205020404" pitchFamily="49" charset="0"/>
              </a:rPr>
              <a:t>              </a:t>
            </a:r>
            <a:endParaRPr lang="en-US" altLang="ru-RU" sz="2000" b="1" dirty="0">
              <a:latin typeface="Courier New" panose="02070309020205020404" pitchFamily="49" charset="0"/>
              <a:cs typeface="Courier New" panose="02070309020205020404" pitchFamily="49" charset="0"/>
            </a:endParaRPr>
          </a:p>
          <a:p>
            <a:pPr eaLnBrk="1" hangingPunct="1"/>
            <a:endParaRPr lang="en-US" altLang="ru-RU" sz="1600" b="1" dirty="0"/>
          </a:p>
        </p:txBody>
      </p:sp>
    </p:spTree>
    <p:extLst>
      <p:ext uri="{BB962C8B-B14F-4D97-AF65-F5344CB8AC3E}">
        <p14:creationId xmlns:p14="http://schemas.microsoft.com/office/powerpoint/2010/main" val="796278883"/>
      </p:ext>
    </p:extLst>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EB9EEFDD-D349-724D-8255-8D9B79DC4391}"/>
              </a:ext>
            </a:extLst>
          </p:cNvPr>
          <p:cNvSpPr>
            <a:spLocks noGrp="1" noChangeArrowheads="1"/>
          </p:cNvSpPr>
          <p:nvPr>
            <p:ph type="title"/>
          </p:nvPr>
        </p:nvSpPr>
        <p:spPr bwMode="auto">
          <a:xfrm>
            <a:off x="914400" y="822960"/>
            <a:ext cx="7040880" cy="74072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b="1" dirty="0">
                <a:ln w="1905"/>
                <a:solidFill>
                  <a:srgbClr val="0070C0"/>
                </a:solidFill>
                <a:effectLst>
                  <a:innerShdw blurRad="69850" dist="43180" dir="5400000">
                    <a:srgbClr val="000000">
                      <a:alpha val="65000"/>
                    </a:srgbClr>
                  </a:innerShdw>
                </a:effectLst>
              </a:rPr>
              <a:t>Ввод /Вывод</a:t>
            </a:r>
            <a:endParaRPr lang="en-US" altLang="ru-RU" b="1" dirty="0">
              <a:ln w="1905"/>
              <a:solidFill>
                <a:srgbClr val="0070C0"/>
              </a:solidFill>
              <a:effectLst>
                <a:innerShdw blurRad="69850" dist="43180" dir="5400000">
                  <a:srgbClr val="000000">
                    <a:alpha val="65000"/>
                  </a:srgbClr>
                </a:innerShdw>
              </a:effectLst>
            </a:endParaRPr>
          </a:p>
        </p:txBody>
      </p:sp>
      <p:sp>
        <p:nvSpPr>
          <p:cNvPr id="98306" name="Slide Number Placeholder 3">
            <a:extLst>
              <a:ext uri="{FF2B5EF4-FFF2-40B4-BE49-F238E27FC236}">
                <a16:creationId xmlns:a16="http://schemas.microsoft.com/office/drawing/2014/main" id="{0FD4FD39-7640-1B41-9C81-6BA4FEC3546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0" hangingPunct="0"/>
            <a:fld id="{FCD941DD-BD7F-B840-B44F-E30C2AE3AECC}" type="slidenum">
              <a:rPr lang="he-IL" altLang="ru-RU" sz="1200">
                <a:solidFill>
                  <a:srgbClr val="4D4D4D"/>
                </a:solidFill>
              </a:rPr>
              <a:pPr eaLnBrk="0" hangingPunct="0"/>
              <a:t>59</a:t>
            </a:fld>
            <a:endParaRPr lang="en-US" altLang="ru-RU" sz="1200">
              <a:solidFill>
                <a:srgbClr val="4D4D4D"/>
              </a:solidFill>
            </a:endParaRPr>
          </a:p>
        </p:txBody>
      </p:sp>
      <p:sp>
        <p:nvSpPr>
          <p:cNvPr id="98307" name="Rectangle 3">
            <a:extLst>
              <a:ext uri="{FF2B5EF4-FFF2-40B4-BE49-F238E27FC236}">
                <a16:creationId xmlns:a16="http://schemas.microsoft.com/office/drawing/2014/main" id="{33C5487B-2C45-084F-9B08-0923DBCDB846}"/>
              </a:ext>
            </a:extLst>
          </p:cNvPr>
          <p:cNvSpPr>
            <a:spLocks noChangeArrowheads="1"/>
          </p:cNvSpPr>
          <p:nvPr/>
        </p:nvSpPr>
        <p:spPr bwMode="auto">
          <a:xfrm>
            <a:off x="457200" y="5745163"/>
            <a:ext cx="8229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tabLst>
                <a:tab pos="542925" algn="l"/>
              </a:tabLst>
              <a:defRPr>
                <a:solidFill>
                  <a:schemeClr val="tx1"/>
                </a:solidFill>
                <a:latin typeface="Arial" panose="020B0604020202020204" pitchFamily="34" charset="0"/>
                <a:ea typeface="ＭＳ Ｐゴシック" panose="020B0600070205080204" pitchFamily="34" charset="-128"/>
              </a:defRPr>
            </a:lvl1pPr>
            <a:lvl2pPr marL="742950" indent="-285750" defTabSz="912813">
              <a:tabLst>
                <a:tab pos="542925" algn="l"/>
              </a:tabLst>
              <a:defRPr>
                <a:solidFill>
                  <a:schemeClr val="tx1"/>
                </a:solidFill>
                <a:latin typeface="Arial" panose="020B0604020202020204" pitchFamily="34" charset="0"/>
                <a:ea typeface="ＭＳ Ｐゴシック" panose="020B0600070205080204" pitchFamily="34" charset="-128"/>
              </a:defRPr>
            </a:lvl2pPr>
            <a:lvl3pPr marL="1143000" indent="-228600" defTabSz="912813">
              <a:tabLst>
                <a:tab pos="542925" algn="l"/>
              </a:tabLst>
              <a:defRPr>
                <a:solidFill>
                  <a:schemeClr val="tx1"/>
                </a:solidFill>
                <a:latin typeface="Arial" panose="020B0604020202020204" pitchFamily="34" charset="0"/>
                <a:ea typeface="ＭＳ Ｐゴシック" panose="020B0600070205080204" pitchFamily="34" charset="-128"/>
              </a:defRPr>
            </a:lvl3pPr>
            <a:lvl4pPr marL="1600200" indent="-228600" defTabSz="912813">
              <a:tabLst>
                <a:tab pos="542925" algn="l"/>
              </a:tabLst>
              <a:defRPr>
                <a:solidFill>
                  <a:schemeClr val="tx1"/>
                </a:solidFill>
                <a:latin typeface="Arial" panose="020B0604020202020204" pitchFamily="34" charset="0"/>
                <a:ea typeface="ＭＳ Ｐゴシック" panose="020B0600070205080204" pitchFamily="34" charset="-128"/>
              </a:defRPr>
            </a:lvl4pPr>
            <a:lvl5pPr marL="2057400" indent="-228600" defTabSz="912813">
              <a:tabLst>
                <a:tab pos="542925" algn="l"/>
              </a:tabLst>
              <a:defRPr>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tabLst>
                <a:tab pos="542925" algn="l"/>
              </a:tabLst>
              <a:defRPr>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tabLst>
                <a:tab pos="542925" algn="l"/>
              </a:tabLst>
              <a:defRPr>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tabLst>
                <a:tab pos="542925" algn="l"/>
              </a:tabLst>
              <a:defRPr>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tabLst>
                <a:tab pos="542925" algn="l"/>
              </a:tabLs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SzPct val="70000"/>
            </a:pPr>
            <a:r>
              <a:rPr lang="en-US" altLang="ru-RU" sz="2000" b="1"/>
              <a:t>	</a:t>
            </a:r>
            <a:r>
              <a:rPr lang="ru-RU" altLang="ru-RU" sz="2000" b="1"/>
              <a:t>Далее примеры</a:t>
            </a:r>
            <a:r>
              <a:rPr lang="en-US" altLang="ru-RU" sz="2000" b="1"/>
              <a:t>…</a:t>
            </a:r>
          </a:p>
        </p:txBody>
      </p:sp>
      <p:sp>
        <p:nvSpPr>
          <p:cNvPr id="98308" name="Rectangle 4">
            <a:extLst>
              <a:ext uri="{FF2B5EF4-FFF2-40B4-BE49-F238E27FC236}">
                <a16:creationId xmlns:a16="http://schemas.microsoft.com/office/drawing/2014/main" id="{4F42AAB5-4801-CB43-B327-AD36443A6D36}"/>
              </a:ext>
            </a:extLst>
          </p:cNvPr>
          <p:cNvSpPr>
            <a:spLocks noChangeArrowheads="1"/>
          </p:cNvSpPr>
          <p:nvPr/>
        </p:nvSpPr>
        <p:spPr bwMode="auto">
          <a:xfrm>
            <a:off x="457200" y="1724297"/>
            <a:ext cx="8448675" cy="3265714"/>
          </a:xfrm>
          <a:prstGeom prst="rect">
            <a:avLst/>
          </a:prstGeom>
          <a:solidFill>
            <a:srgbClr val="CCFFFF"/>
          </a:solidFill>
          <a:ln w="9525">
            <a:solidFill>
              <a:schemeClr val="tx1"/>
            </a:solidFill>
            <a:miter lim="800000"/>
            <a:headEnd/>
            <a:tailEnd/>
          </a:ln>
        </p:spPr>
        <p:txBody>
          <a:bodyPr lIns="0" tIns="0" rIns="0" bIns="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is-IS" altLang="ru-RU" dirty="0"/>
              <a:t>  </a:t>
            </a:r>
            <a:r>
              <a:rPr lang="is-IS" altLang="ru-RU" sz="2000" dirty="0"/>
              <a:t>     </a:t>
            </a:r>
            <a:r>
              <a:rPr lang="is-IS" altLang="ru-RU" sz="1600" dirty="0"/>
              <a:t>         </a:t>
            </a:r>
            <a:endParaRPr lang="en-US" altLang="ru-RU" sz="1600" b="1" dirty="0"/>
          </a:p>
          <a:p>
            <a:pPr eaLnBrk="1" hangingPunct="1"/>
            <a:r>
              <a:rPr lang="ru-RU" altLang="ru-RU" dirty="0"/>
              <a:t>Метод </a:t>
            </a:r>
            <a:r>
              <a:rPr lang="ru-RU" altLang="ru-RU" b="1" dirty="0" err="1"/>
              <a:t>hasNextDouble</a:t>
            </a:r>
            <a:r>
              <a:rPr lang="ru-RU" altLang="ru-RU" b="1" dirty="0"/>
              <a:t>(), </a:t>
            </a:r>
            <a:r>
              <a:rPr lang="ru-RU" altLang="ru-RU" dirty="0"/>
              <a:t>применённый объекту класса </a:t>
            </a:r>
            <a:r>
              <a:rPr lang="ru-RU" altLang="ru-RU" dirty="0" err="1"/>
              <a:t>Scanner</a:t>
            </a:r>
            <a:r>
              <a:rPr lang="ru-RU" altLang="ru-RU" dirty="0"/>
              <a:t>, проверяет, можно ли считать с потока ввода вещественное число типа </a:t>
            </a:r>
            <a:r>
              <a:rPr lang="ru-RU" altLang="ru-RU" dirty="0" err="1"/>
              <a:t>double</a:t>
            </a:r>
            <a:r>
              <a:rPr lang="ru-RU" altLang="ru-RU" dirty="0"/>
              <a:t>, а метод </a:t>
            </a:r>
            <a:r>
              <a:rPr lang="ru-RU" altLang="ru-RU" dirty="0" err="1"/>
              <a:t>nextDouble</a:t>
            </a:r>
            <a:r>
              <a:rPr lang="ru-RU" altLang="ru-RU" dirty="0"/>
              <a:t>() — считывает его. </a:t>
            </a:r>
            <a:endParaRPr lang="en-US" altLang="ru-RU" dirty="0"/>
          </a:p>
          <a:p>
            <a:pPr eaLnBrk="1" hangingPunct="1"/>
            <a:r>
              <a:rPr lang="ru-RU" altLang="ru-RU" dirty="0"/>
              <a:t>Если </a:t>
            </a:r>
            <a:r>
              <a:rPr lang="ru-RU" altLang="ru-RU" b="1" dirty="0"/>
              <a:t>попытаться</a:t>
            </a:r>
            <a:r>
              <a:rPr lang="ru-RU" altLang="ru-RU" dirty="0"/>
              <a:t> считать значение без предварительной проверки, то во время исполнения программы можно получить ошибку (отладчик заранее такую ошибку не обнаружит)</a:t>
            </a:r>
          </a:p>
          <a:p>
            <a:pPr eaLnBrk="1" hangingPunct="1"/>
            <a:r>
              <a:rPr lang="ru-RU" altLang="ru-RU" dirty="0"/>
              <a:t>Существуют методы  </a:t>
            </a:r>
            <a:r>
              <a:rPr lang="ru-RU" altLang="ru-RU" b="1" dirty="0" err="1"/>
              <a:t>hasNext</a:t>
            </a:r>
            <a:r>
              <a:rPr lang="ru-RU" altLang="ru-RU" b="1" dirty="0"/>
              <a:t> </a:t>
            </a:r>
            <a:r>
              <a:rPr lang="ru-RU" altLang="ru-RU" b="1" dirty="0" err="1"/>
              <a:t>название_типа</a:t>
            </a:r>
            <a:r>
              <a:rPr lang="ru-RU" altLang="ru-RU" b="1" dirty="0"/>
              <a:t>() </a:t>
            </a:r>
            <a:r>
              <a:rPr lang="ru-RU" altLang="ru-RU" dirty="0"/>
              <a:t>для различных примитивных типов</a:t>
            </a:r>
          </a:p>
          <a:p>
            <a:pPr eaLnBrk="1" hangingPunct="1"/>
            <a:r>
              <a:rPr lang="ru-RU" altLang="ru-RU" dirty="0"/>
              <a:t>Вывод с помощью класса </a:t>
            </a:r>
            <a:r>
              <a:rPr lang="en-US" altLang="ru-RU" dirty="0"/>
              <a:t>System</a:t>
            </a:r>
            <a:r>
              <a:rPr lang="ru-RU" altLang="ru-RU" dirty="0"/>
              <a:t>, объекта </a:t>
            </a:r>
            <a:r>
              <a:rPr lang="en-US" altLang="ru-RU" dirty="0"/>
              <a:t>out </a:t>
            </a:r>
            <a:r>
              <a:rPr lang="ru-RU" altLang="ru-RU" dirty="0"/>
              <a:t>и методов этого объекта, </a:t>
            </a:r>
            <a:r>
              <a:rPr lang="ru-RU" altLang="ru-RU" dirty="0" err="1"/>
              <a:t>напрмер</a:t>
            </a:r>
            <a:r>
              <a:rPr lang="ru-RU" altLang="ru-RU" dirty="0"/>
              <a:t> </a:t>
            </a:r>
            <a:r>
              <a:rPr lang="en-US" altLang="ru-RU" dirty="0" err="1"/>
              <a:t>println</a:t>
            </a:r>
            <a:r>
              <a:rPr lang="en-US" altLang="ru-RU" dirty="0"/>
              <a:t>()</a:t>
            </a:r>
            <a:r>
              <a:rPr lang="ru-RU" altLang="ru-RU" dirty="0"/>
              <a:t> переопределены для различных типов</a:t>
            </a:r>
          </a:p>
          <a:p>
            <a:pPr eaLnBrk="1" hangingPunct="1"/>
            <a:endParaRPr lang="ru-RU" altLang="ru-RU" dirty="0"/>
          </a:p>
          <a:p>
            <a:pPr eaLnBrk="1" hangingPunct="1"/>
            <a:endParaRPr lang="en-US" altLang="ru-RU" sz="1600" dirty="0"/>
          </a:p>
        </p:txBody>
      </p:sp>
    </p:spTree>
    <p:extLst>
      <p:ext uri="{BB962C8B-B14F-4D97-AF65-F5344CB8AC3E}">
        <p14:creationId xmlns:p14="http://schemas.microsoft.com/office/powerpoint/2010/main" val="4129197368"/>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E83FC3-E7BD-0E46-BA0F-4B606371DBB1}"/>
              </a:ext>
            </a:extLst>
          </p:cNvPr>
          <p:cNvSpPr>
            <a:spLocks noGrp="1"/>
          </p:cNvSpPr>
          <p:nvPr>
            <p:ph type="title"/>
          </p:nvPr>
        </p:nvSpPr>
        <p:spPr>
          <a:xfrm>
            <a:off x="411892" y="1197276"/>
            <a:ext cx="8274908" cy="1799676"/>
          </a:xfrm>
        </p:spPr>
        <p:txBody>
          <a:bodyPr/>
          <a:lstStyle/>
          <a:p>
            <a:r>
              <a:rPr lang="ru-RU" b="1" dirty="0">
                <a:ln w="1905"/>
                <a:solidFill>
                  <a:srgbClr val="0070C0"/>
                </a:solidFill>
                <a:effectLst>
                  <a:innerShdw blurRad="69850" dist="43180" dir="5400000">
                    <a:srgbClr val="000000">
                      <a:alpha val="65000"/>
                    </a:srgbClr>
                  </a:innerShdw>
                </a:effectLst>
              </a:rPr>
              <a:t>Мотивация к изучению курса:</a:t>
            </a:r>
            <a:br>
              <a:rPr lang="ru-RU" b="1" dirty="0">
                <a:ln w="1905"/>
                <a:solidFill>
                  <a:srgbClr val="0070C0"/>
                </a:solidFill>
                <a:effectLst>
                  <a:innerShdw blurRad="69850" dist="43180" dir="5400000">
                    <a:srgbClr val="000000">
                      <a:alpha val="65000"/>
                    </a:srgbClr>
                  </a:innerShdw>
                </a:effectLst>
              </a:rPr>
            </a:br>
            <a:r>
              <a:rPr lang="ru-RU" b="1" dirty="0">
                <a:ln w="1905"/>
                <a:solidFill>
                  <a:srgbClr val="0070C0"/>
                </a:solidFill>
                <a:effectLst>
                  <a:innerShdw blurRad="69850" dist="43180" dir="5400000">
                    <a:srgbClr val="000000">
                      <a:alpha val="65000"/>
                    </a:srgbClr>
                  </a:innerShdw>
                </a:effectLst>
              </a:rPr>
              <a:t>почему мы будем изучать этот на </a:t>
            </a:r>
            <a:r>
              <a:rPr lang="en-US" b="1" dirty="0">
                <a:ln w="1905"/>
                <a:solidFill>
                  <a:srgbClr val="0070C0"/>
                </a:solidFill>
                <a:effectLst>
                  <a:innerShdw blurRad="69850" dist="43180" dir="5400000">
                    <a:srgbClr val="000000">
                      <a:alpha val="65000"/>
                    </a:srgbClr>
                  </a:innerShdw>
                </a:effectLst>
              </a:rPr>
              <a:t>Java?</a:t>
            </a:r>
            <a:endParaRPr lang="ru-RU" b="1" dirty="0">
              <a:ln w="1905"/>
              <a:solidFill>
                <a:srgbClr val="0070C0"/>
              </a:solidFill>
              <a:effectLst>
                <a:innerShdw blurRad="69850" dist="43180" dir="5400000">
                  <a:srgbClr val="000000">
                    <a:alpha val="65000"/>
                  </a:srgbClr>
                </a:innerShdw>
              </a:effectLst>
            </a:endParaRPr>
          </a:p>
        </p:txBody>
      </p:sp>
      <p:sp>
        <p:nvSpPr>
          <p:cNvPr id="3" name="Объект 2">
            <a:extLst>
              <a:ext uri="{FF2B5EF4-FFF2-40B4-BE49-F238E27FC236}">
                <a16:creationId xmlns:a16="http://schemas.microsoft.com/office/drawing/2014/main" id="{B8E788DE-031F-BE4B-BA5C-04CB084BCB5D}"/>
              </a:ext>
            </a:extLst>
          </p:cNvPr>
          <p:cNvSpPr>
            <a:spLocks noGrp="1"/>
          </p:cNvSpPr>
          <p:nvPr>
            <p:ph idx="1"/>
          </p:nvPr>
        </p:nvSpPr>
        <p:spPr>
          <a:xfrm>
            <a:off x="323529" y="3244333"/>
            <a:ext cx="8363272" cy="2881829"/>
          </a:xfrm>
        </p:spPr>
        <p:txBody>
          <a:bodyPr/>
          <a:lstStyle/>
          <a:p>
            <a:r>
              <a:rPr lang="en-US" sz="2800" dirty="0"/>
              <a:t>Java </a:t>
            </a:r>
            <a:r>
              <a:rPr lang="ru-RU" sz="2800" dirty="0"/>
              <a:t>наиболее популярный язык программирования на сегодня</a:t>
            </a:r>
            <a:r>
              <a:rPr lang="en-US" sz="2800" dirty="0"/>
              <a:t>, </a:t>
            </a:r>
            <a:r>
              <a:rPr lang="ru-RU" sz="2800" dirty="0"/>
              <a:t>особенно для приложений, работающих по сети</a:t>
            </a:r>
          </a:p>
          <a:p>
            <a:r>
              <a:rPr lang="ru-RU" sz="2800" dirty="0"/>
              <a:t>По данным </a:t>
            </a:r>
            <a:r>
              <a:rPr lang="en-US" sz="2800" dirty="0"/>
              <a:t>Oracle </a:t>
            </a:r>
            <a:r>
              <a:rPr lang="ru-RU" sz="2800" dirty="0"/>
              <a:t>в мире насчитывается около </a:t>
            </a:r>
            <a:r>
              <a:rPr lang="en-US" sz="2800" dirty="0"/>
              <a:t>9 </a:t>
            </a:r>
            <a:r>
              <a:rPr lang="ru-RU" sz="2800" dirty="0"/>
              <a:t>миллионов </a:t>
            </a:r>
            <a:r>
              <a:rPr lang="en-US" sz="2800" dirty="0"/>
              <a:t>Java </a:t>
            </a:r>
            <a:r>
              <a:rPr lang="ru-RU" sz="2800" dirty="0"/>
              <a:t>разработчиков и более </a:t>
            </a:r>
            <a:r>
              <a:rPr lang="en-US" sz="2800" dirty="0"/>
              <a:t>3 </a:t>
            </a:r>
            <a:r>
              <a:rPr lang="ru-RU" sz="2800" dirty="0"/>
              <a:t>биллионов устройств, выполняющих </a:t>
            </a:r>
            <a:r>
              <a:rPr lang="en-US" sz="2800" dirty="0"/>
              <a:t>Java</a:t>
            </a:r>
            <a:r>
              <a:rPr lang="ru-RU" sz="2800" dirty="0"/>
              <a:t> приложения</a:t>
            </a:r>
            <a:r>
              <a:rPr lang="en-US" sz="2800" dirty="0"/>
              <a:t>. </a:t>
            </a:r>
            <a:endParaRPr lang="ru-RU" sz="2800" dirty="0"/>
          </a:p>
          <a:p>
            <a:endParaRPr lang="en-US" sz="2800" dirty="0"/>
          </a:p>
          <a:p>
            <a:endParaRPr lang="ru-RU" dirty="0"/>
          </a:p>
        </p:txBody>
      </p:sp>
      <p:sp>
        <p:nvSpPr>
          <p:cNvPr id="4" name="Прямоугольник 3">
            <a:extLst>
              <a:ext uri="{FF2B5EF4-FFF2-40B4-BE49-F238E27FC236}">
                <a16:creationId xmlns:a16="http://schemas.microsoft.com/office/drawing/2014/main" id="{FF2CB0A6-3188-1545-9BC8-BF02BB53F05C}"/>
              </a:ext>
            </a:extLst>
          </p:cNvPr>
          <p:cNvSpPr/>
          <p:nvPr/>
        </p:nvSpPr>
        <p:spPr>
          <a:xfrm>
            <a:off x="3790696" y="3244334"/>
            <a:ext cx="184731" cy="369332"/>
          </a:xfrm>
          <a:prstGeom prst="rect">
            <a:avLst/>
          </a:prstGeom>
        </p:spPr>
        <p:txBody>
          <a:bodyPr wrap="none">
            <a:spAutoFit/>
          </a:bodyPr>
          <a:lstStyle/>
          <a:p>
            <a:endParaRPr lang="ru-RU" dirty="0"/>
          </a:p>
        </p:txBody>
      </p:sp>
    </p:spTree>
    <p:extLst>
      <p:ext uri="{BB962C8B-B14F-4D97-AF65-F5344CB8AC3E}">
        <p14:creationId xmlns:p14="http://schemas.microsoft.com/office/powerpoint/2010/main" val="3810484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8863" y="651522"/>
            <a:ext cx="8382000" cy="707886"/>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Стандартный ввод-вывод</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300446" y="1359409"/>
            <a:ext cx="8686799" cy="4062651"/>
          </a:xfrm>
          <a:prstGeom prst="rect">
            <a:avLst/>
          </a:prstGeom>
          <a:noFill/>
        </p:spPr>
        <p:txBody>
          <a:bodyPr wrap="square" rtlCol="0">
            <a:spAutoFit/>
          </a:bodyPr>
          <a:lstStyle/>
          <a:p>
            <a:r>
              <a:rPr lang="en-US" sz="2400" dirty="0">
                <a:latin typeface="CourierStd"/>
              </a:rPr>
              <a:t>import </a:t>
            </a:r>
            <a:r>
              <a:rPr lang="en-US" sz="2400" dirty="0" err="1">
                <a:latin typeface="CourierStd"/>
              </a:rPr>
              <a:t>java.io.Console</a:t>
            </a:r>
            <a:r>
              <a:rPr lang="ru-RU" sz="2400" dirty="0">
                <a:latin typeface="CourierStd"/>
              </a:rPr>
              <a:t>;</a:t>
            </a:r>
            <a:endParaRPr lang="en-US" sz="2400" dirty="0">
              <a:latin typeface="CourierStd"/>
            </a:endParaRPr>
          </a:p>
          <a:p>
            <a:br>
              <a:rPr lang="en-US" sz="2400" dirty="0">
                <a:latin typeface="CourierStd"/>
              </a:rPr>
            </a:br>
            <a:r>
              <a:rPr lang="en-US" sz="2400" dirty="0">
                <a:latin typeface="CourierStd"/>
              </a:rPr>
              <a:t>public class </a:t>
            </a:r>
            <a:r>
              <a:rPr lang="en-US" sz="2400" dirty="0" err="1">
                <a:latin typeface="CourierStd"/>
              </a:rPr>
              <a:t>ExampleReadWrite</a:t>
            </a:r>
            <a:r>
              <a:rPr lang="ru-RU" sz="2400" dirty="0">
                <a:latin typeface="CourierStd"/>
              </a:rPr>
              <a:t>1</a:t>
            </a:r>
            <a:r>
              <a:rPr lang="en-US" sz="2400" dirty="0">
                <a:latin typeface="CourierStd"/>
              </a:rPr>
              <a:t> { </a:t>
            </a:r>
          </a:p>
          <a:p>
            <a:r>
              <a:rPr lang="en-US" sz="2400" dirty="0">
                <a:latin typeface="CourierStd"/>
              </a:rPr>
              <a:t>public static void main(String[] </a:t>
            </a:r>
            <a:r>
              <a:rPr lang="en-US" sz="2400" dirty="0" err="1">
                <a:latin typeface="CourierStd"/>
              </a:rPr>
              <a:t>args</a:t>
            </a:r>
            <a:r>
              <a:rPr lang="en-US" sz="2400" dirty="0">
                <a:latin typeface="CourierStd"/>
              </a:rPr>
              <a:t>) { </a:t>
            </a:r>
            <a:r>
              <a:rPr lang="ru-RU" sz="2400" dirty="0">
                <a:latin typeface="CourierStd"/>
              </a:rPr>
              <a:t>  </a:t>
            </a:r>
            <a:r>
              <a:rPr lang="en-US" sz="2400" dirty="0" err="1">
                <a:latin typeface="CourierStd"/>
              </a:rPr>
              <a:t>System.out.print</a:t>
            </a:r>
            <a:r>
              <a:rPr lang="ru-RU" sz="2400" dirty="0">
                <a:latin typeface="CourierStd"/>
              </a:rPr>
              <a:t>(</a:t>
            </a:r>
            <a:r>
              <a:rPr lang="en-US" sz="2400" dirty="0">
                <a:latin typeface="CourierStd"/>
              </a:rPr>
              <a:t>”</a:t>
            </a:r>
            <a:r>
              <a:rPr lang="ru-RU" sz="2400" dirty="0">
                <a:latin typeface="CourierStd"/>
              </a:rPr>
              <a:t>Как вас зовут</a:t>
            </a:r>
            <a:r>
              <a:rPr lang="en-US" sz="2400" dirty="0">
                <a:latin typeface="CourierStd"/>
              </a:rPr>
              <a:t>:”);</a:t>
            </a:r>
          </a:p>
          <a:p>
            <a:r>
              <a:rPr lang="en-US" sz="2400" dirty="0">
                <a:latin typeface="CourierStd"/>
              </a:rPr>
              <a:t> </a:t>
            </a:r>
            <a:endParaRPr lang="ru-RU" sz="2400" dirty="0">
              <a:latin typeface="CourierStd"/>
            </a:endParaRPr>
          </a:p>
          <a:p>
            <a:r>
              <a:rPr lang="en-US" sz="2400" dirty="0">
                <a:latin typeface="CourierStd"/>
              </a:rPr>
              <a:t>String name = </a:t>
            </a:r>
            <a:r>
              <a:rPr lang="en-US" sz="2400" dirty="0" err="1">
                <a:latin typeface="CourierStd"/>
              </a:rPr>
              <a:t>System.console</a:t>
            </a:r>
            <a:r>
              <a:rPr lang="en-US" sz="2400" dirty="0">
                <a:latin typeface="CourierStd"/>
              </a:rPr>
              <a:t>().</a:t>
            </a:r>
            <a:r>
              <a:rPr lang="en-US" sz="2400" dirty="0" err="1">
                <a:latin typeface="CourierStd"/>
              </a:rPr>
              <a:t>readLine</a:t>
            </a:r>
            <a:r>
              <a:rPr lang="en-US" sz="2400" dirty="0">
                <a:latin typeface="CourierStd"/>
              </a:rPr>
              <a:t>(); </a:t>
            </a:r>
            <a:r>
              <a:rPr lang="en-US" sz="2400" dirty="0" err="1">
                <a:latin typeface="CourierStd"/>
              </a:rPr>
              <a:t>System.out.println</a:t>
            </a:r>
            <a:r>
              <a:rPr lang="en-US" sz="2400" dirty="0">
                <a:latin typeface="CourierStd"/>
              </a:rPr>
              <a:t>(“</a:t>
            </a:r>
            <a:r>
              <a:rPr lang="ru-RU" sz="2400" dirty="0">
                <a:latin typeface="CourierStd"/>
              </a:rPr>
              <a:t>Привет</a:t>
            </a:r>
            <a:r>
              <a:rPr lang="en-US" sz="2400" dirty="0">
                <a:latin typeface="CourierStd"/>
              </a:rPr>
              <a:t>: “ + name );</a:t>
            </a:r>
          </a:p>
          <a:p>
            <a:r>
              <a:rPr lang="en-US" sz="2400" dirty="0">
                <a:latin typeface="CourierStd"/>
              </a:rPr>
              <a:t> } </a:t>
            </a:r>
            <a:endParaRPr lang="ru-RU" sz="2400" dirty="0">
              <a:latin typeface="CourierStd"/>
            </a:endParaRPr>
          </a:p>
          <a:p>
            <a:r>
              <a:rPr lang="en-US" sz="2400" dirty="0">
                <a:latin typeface="CourierStd"/>
              </a:rPr>
              <a:t>} </a:t>
            </a:r>
          </a:p>
          <a:p>
            <a:endParaRPr lang="en-US" dirty="0"/>
          </a:p>
        </p:txBody>
      </p:sp>
    </p:spTree>
    <p:extLst>
      <p:ext uri="{BB962C8B-B14F-4D97-AF65-F5344CB8AC3E}">
        <p14:creationId xmlns:p14="http://schemas.microsoft.com/office/powerpoint/2010/main" val="97329935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1" y="698913"/>
            <a:ext cx="8987244" cy="707886"/>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Другой способ: стандартный ввод-вывод</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156758" y="1406800"/>
            <a:ext cx="8830488" cy="5078313"/>
          </a:xfrm>
          <a:prstGeom prst="rect">
            <a:avLst/>
          </a:prstGeom>
          <a:noFill/>
        </p:spPr>
        <p:txBody>
          <a:bodyPr wrap="square" rtlCol="0">
            <a:spAutoFit/>
          </a:bodyPr>
          <a:lstStyle/>
          <a:p>
            <a:r>
              <a:rPr lang="en-US" dirty="0">
                <a:latin typeface="CourierStd"/>
              </a:rPr>
              <a:t>import </a:t>
            </a:r>
            <a:r>
              <a:rPr lang="en-US" dirty="0" err="1">
                <a:latin typeface="CourierStd"/>
              </a:rPr>
              <a:t>java.io.BufferedReader</a:t>
            </a:r>
            <a:r>
              <a:rPr lang="en-US" dirty="0">
                <a:latin typeface="CourierStd"/>
              </a:rPr>
              <a:t>;</a:t>
            </a:r>
            <a:br>
              <a:rPr lang="en-US" dirty="0">
                <a:latin typeface="CourierStd"/>
              </a:rPr>
            </a:br>
            <a:r>
              <a:rPr lang="en-US" dirty="0">
                <a:latin typeface="CourierStd"/>
              </a:rPr>
              <a:t>import </a:t>
            </a:r>
            <a:r>
              <a:rPr lang="en-US" dirty="0" err="1">
                <a:latin typeface="CourierStd"/>
              </a:rPr>
              <a:t>java.io.IOException</a:t>
            </a:r>
            <a:r>
              <a:rPr lang="en-US" dirty="0">
                <a:latin typeface="CourierStd"/>
              </a:rPr>
              <a:t>;</a:t>
            </a:r>
            <a:br>
              <a:rPr lang="en-US" dirty="0">
                <a:latin typeface="CourierStd"/>
              </a:rPr>
            </a:br>
            <a:r>
              <a:rPr lang="en-US" dirty="0">
                <a:latin typeface="CourierStd"/>
              </a:rPr>
              <a:t>import </a:t>
            </a:r>
            <a:r>
              <a:rPr lang="en-US" dirty="0" err="1">
                <a:latin typeface="CourierStd"/>
              </a:rPr>
              <a:t>java.io.InputStreamReader</a:t>
            </a:r>
            <a:r>
              <a:rPr lang="en-US" dirty="0">
                <a:latin typeface="CourierStd"/>
              </a:rPr>
              <a:t>;</a:t>
            </a:r>
            <a:br>
              <a:rPr lang="en-US" dirty="0">
                <a:latin typeface="CourierStd"/>
              </a:rPr>
            </a:br>
            <a:br>
              <a:rPr lang="en-US" dirty="0">
                <a:latin typeface="CourierStd"/>
              </a:rPr>
            </a:br>
            <a:r>
              <a:rPr lang="en-US" dirty="0">
                <a:latin typeface="CourierStd"/>
              </a:rPr>
              <a:t>public class Test {</a:t>
            </a:r>
            <a:br>
              <a:rPr lang="en-US" dirty="0">
                <a:latin typeface="CourierStd"/>
              </a:rPr>
            </a:br>
            <a:r>
              <a:rPr lang="en-US" dirty="0">
                <a:latin typeface="CourierStd"/>
              </a:rPr>
              <a:t>    public static void main(String[] </a:t>
            </a:r>
            <a:r>
              <a:rPr lang="en-US" dirty="0" err="1">
                <a:latin typeface="CourierStd"/>
              </a:rPr>
              <a:t>args</a:t>
            </a:r>
            <a:r>
              <a:rPr lang="en-US" dirty="0">
                <a:latin typeface="CourierStd"/>
              </a:rPr>
              <a:t>) throws </a:t>
            </a:r>
            <a:r>
              <a:rPr lang="en-US" dirty="0" err="1">
                <a:latin typeface="CourierStd"/>
              </a:rPr>
              <a:t>IOException</a:t>
            </a:r>
            <a:r>
              <a:rPr lang="en-US" dirty="0">
                <a:latin typeface="CourierStd"/>
              </a:rPr>
              <a:t> {</a:t>
            </a:r>
            <a:br>
              <a:rPr lang="en-US" dirty="0">
                <a:latin typeface="CourierStd"/>
              </a:rPr>
            </a:br>
            <a:r>
              <a:rPr lang="en-US" dirty="0">
                <a:latin typeface="CourierStd"/>
              </a:rPr>
              <a:t>        </a:t>
            </a:r>
            <a:r>
              <a:rPr lang="en-US" dirty="0" err="1">
                <a:latin typeface="CourierStd"/>
              </a:rPr>
              <a:t>BufferedReader</a:t>
            </a:r>
            <a:r>
              <a:rPr lang="en-US" dirty="0">
                <a:latin typeface="CourierStd"/>
              </a:rPr>
              <a:t> </a:t>
            </a:r>
            <a:r>
              <a:rPr lang="en-US" dirty="0" err="1">
                <a:latin typeface="CourierStd"/>
              </a:rPr>
              <a:t>br</a:t>
            </a:r>
            <a:r>
              <a:rPr lang="en-US" dirty="0">
                <a:latin typeface="CourierStd"/>
              </a:rPr>
              <a:t> = new </a:t>
            </a:r>
            <a:r>
              <a:rPr lang="en-US" dirty="0" err="1">
                <a:latin typeface="CourierStd"/>
              </a:rPr>
              <a:t>BufferedReader</a:t>
            </a:r>
            <a:r>
              <a:rPr lang="en-US" dirty="0">
                <a:latin typeface="CourierStd"/>
              </a:rPr>
              <a:t>(new </a:t>
            </a:r>
            <a:r>
              <a:rPr lang="en-US" dirty="0" err="1">
                <a:latin typeface="CourierStd"/>
              </a:rPr>
              <a:t>InputStreamReader</a:t>
            </a:r>
            <a:r>
              <a:rPr lang="en-US" dirty="0">
                <a:latin typeface="CourierStd"/>
              </a:rPr>
              <a:t>(</a:t>
            </a:r>
            <a:r>
              <a:rPr lang="en-US" dirty="0" err="1">
                <a:latin typeface="CourierStd"/>
              </a:rPr>
              <a:t>System.in</a:t>
            </a:r>
            <a:r>
              <a:rPr lang="en-US" dirty="0">
                <a:latin typeface="CourierStd"/>
              </a:rPr>
              <a:t>));</a:t>
            </a:r>
            <a:br>
              <a:rPr lang="en-US" dirty="0">
                <a:latin typeface="CourierStd"/>
              </a:rPr>
            </a:br>
            <a:r>
              <a:rPr lang="en-US" dirty="0">
                <a:latin typeface="CourierStd"/>
              </a:rPr>
              <a:t>        </a:t>
            </a:r>
            <a:r>
              <a:rPr lang="en-US" dirty="0" err="1">
                <a:latin typeface="CourierStd"/>
              </a:rPr>
              <a:t>System.out.print</a:t>
            </a:r>
            <a:r>
              <a:rPr lang="en-US" dirty="0">
                <a:latin typeface="CourierStd"/>
              </a:rPr>
              <a:t>("Enter String");</a:t>
            </a:r>
            <a:br>
              <a:rPr lang="en-US" dirty="0">
                <a:latin typeface="CourierStd"/>
              </a:rPr>
            </a:br>
            <a:r>
              <a:rPr lang="en-US" dirty="0">
                <a:latin typeface="CourierStd"/>
              </a:rPr>
              <a:t>        String s = </a:t>
            </a:r>
            <a:r>
              <a:rPr lang="en-US" dirty="0" err="1">
                <a:latin typeface="CourierStd"/>
              </a:rPr>
              <a:t>br.readLine</a:t>
            </a:r>
            <a:r>
              <a:rPr lang="en-US" dirty="0">
                <a:latin typeface="CourierStd"/>
              </a:rPr>
              <a:t>();</a:t>
            </a:r>
            <a:br>
              <a:rPr lang="en-US" dirty="0">
                <a:latin typeface="CourierStd"/>
              </a:rPr>
            </a:br>
            <a:r>
              <a:rPr lang="en-US" dirty="0">
                <a:latin typeface="CourierStd"/>
              </a:rPr>
              <a:t>        </a:t>
            </a:r>
            <a:r>
              <a:rPr lang="en-US" dirty="0" err="1">
                <a:latin typeface="CourierStd"/>
              </a:rPr>
              <a:t>System.out.print</a:t>
            </a:r>
            <a:r>
              <a:rPr lang="en-US" dirty="0">
                <a:latin typeface="CourierStd"/>
              </a:rPr>
              <a:t>("Enter Integer:");</a:t>
            </a:r>
            <a:br>
              <a:rPr lang="en-US" dirty="0">
                <a:latin typeface="CourierStd"/>
              </a:rPr>
            </a:br>
            <a:r>
              <a:rPr lang="en-US" dirty="0">
                <a:latin typeface="CourierStd"/>
              </a:rPr>
              <a:t>        try {</a:t>
            </a:r>
            <a:br>
              <a:rPr lang="en-US" dirty="0">
                <a:latin typeface="CourierStd"/>
              </a:rPr>
            </a:br>
            <a:r>
              <a:rPr lang="en-US" dirty="0">
                <a:latin typeface="CourierStd"/>
              </a:rPr>
              <a:t>            int </a:t>
            </a:r>
            <a:r>
              <a:rPr lang="en-US" dirty="0" err="1">
                <a:latin typeface="CourierStd"/>
              </a:rPr>
              <a:t>i</a:t>
            </a:r>
            <a:r>
              <a:rPr lang="en-US" dirty="0">
                <a:latin typeface="CourierStd"/>
              </a:rPr>
              <a:t> = </a:t>
            </a:r>
            <a:r>
              <a:rPr lang="en-US" dirty="0" err="1">
                <a:latin typeface="CourierStd"/>
              </a:rPr>
              <a:t>Integer.parseInt</a:t>
            </a:r>
            <a:r>
              <a:rPr lang="en-US" dirty="0">
                <a:latin typeface="CourierStd"/>
              </a:rPr>
              <a:t>(</a:t>
            </a:r>
            <a:r>
              <a:rPr lang="en-US" dirty="0" err="1">
                <a:latin typeface="CourierStd"/>
              </a:rPr>
              <a:t>br.readLine</a:t>
            </a:r>
            <a:r>
              <a:rPr lang="en-US" dirty="0">
                <a:latin typeface="CourierStd"/>
              </a:rPr>
              <a:t>());</a:t>
            </a:r>
            <a:br>
              <a:rPr lang="en-US" dirty="0">
                <a:latin typeface="CourierStd"/>
              </a:rPr>
            </a:br>
            <a:r>
              <a:rPr lang="en-US" dirty="0">
                <a:latin typeface="CourierStd"/>
              </a:rPr>
              <a:t>        } catch(</a:t>
            </a:r>
            <a:r>
              <a:rPr lang="en-US" dirty="0" err="1">
                <a:latin typeface="CourierStd"/>
              </a:rPr>
              <a:t>NumberFormatException</a:t>
            </a:r>
            <a:r>
              <a:rPr lang="en-US" dirty="0">
                <a:latin typeface="CourierStd"/>
              </a:rPr>
              <a:t> </a:t>
            </a:r>
            <a:r>
              <a:rPr lang="en-US" dirty="0" err="1">
                <a:latin typeface="CourierStd"/>
              </a:rPr>
              <a:t>nfe</a:t>
            </a:r>
            <a:r>
              <a:rPr lang="en-US" dirty="0">
                <a:latin typeface="CourierStd"/>
              </a:rPr>
              <a:t>) {</a:t>
            </a:r>
            <a:br>
              <a:rPr lang="en-US" dirty="0">
                <a:latin typeface="CourierStd"/>
              </a:rPr>
            </a:br>
            <a:r>
              <a:rPr lang="en-US" dirty="0">
                <a:latin typeface="CourierStd"/>
              </a:rPr>
              <a:t>            </a:t>
            </a:r>
            <a:r>
              <a:rPr lang="en-US" dirty="0" err="1">
                <a:latin typeface="CourierStd"/>
              </a:rPr>
              <a:t>System.err.println</a:t>
            </a:r>
            <a:r>
              <a:rPr lang="en-US" dirty="0">
                <a:latin typeface="CourierStd"/>
              </a:rPr>
              <a:t>("Invalid Format!");</a:t>
            </a:r>
            <a:br>
              <a:rPr lang="en-US" dirty="0">
                <a:latin typeface="CourierStd"/>
              </a:rPr>
            </a:br>
            <a:r>
              <a:rPr lang="en-US" dirty="0">
                <a:latin typeface="CourierStd"/>
              </a:rPr>
              <a:t>        }</a:t>
            </a:r>
            <a:br>
              <a:rPr lang="en-US" dirty="0">
                <a:latin typeface="CourierStd"/>
              </a:rPr>
            </a:br>
            <a:r>
              <a:rPr lang="en-US" dirty="0">
                <a:latin typeface="CourierStd"/>
              </a:rPr>
              <a:t>    }</a:t>
            </a:r>
            <a:br>
              <a:rPr lang="en-US" dirty="0">
                <a:latin typeface="CourierStd"/>
              </a:rPr>
            </a:br>
            <a:r>
              <a:rPr lang="en-US" dirty="0">
                <a:latin typeface="CourierStd"/>
              </a:rPr>
              <a:t>}</a:t>
            </a:r>
          </a:p>
        </p:txBody>
      </p:sp>
    </p:spTree>
    <p:extLst>
      <p:ext uri="{BB962C8B-B14F-4D97-AF65-F5344CB8AC3E}">
        <p14:creationId xmlns:p14="http://schemas.microsoft.com/office/powerpoint/2010/main" val="372955858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8863" y="651522"/>
            <a:ext cx="8382000" cy="707886"/>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Стандартный ввод-вывод</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300446" y="1359409"/>
            <a:ext cx="8686799" cy="4801314"/>
          </a:xfrm>
          <a:prstGeom prst="rect">
            <a:avLst/>
          </a:prstGeom>
          <a:noFill/>
        </p:spPr>
        <p:txBody>
          <a:bodyPr wrap="square" rtlCol="0">
            <a:spAutoFit/>
          </a:bodyPr>
          <a:lstStyle/>
          <a:p>
            <a:r>
              <a:rPr lang="en-US" sz="2400" dirty="0">
                <a:latin typeface="CourierStd"/>
              </a:rPr>
              <a:t>import </a:t>
            </a:r>
            <a:r>
              <a:rPr lang="en-US" sz="2400" dirty="0" err="1">
                <a:latin typeface="CourierStd"/>
              </a:rPr>
              <a:t>java.util.Scanner</a:t>
            </a:r>
            <a:r>
              <a:rPr lang="en-US" sz="2400" dirty="0">
                <a:latin typeface="CourierStd"/>
              </a:rPr>
              <a:t>;</a:t>
            </a:r>
            <a:endParaRPr lang="ru-RU" sz="2400" dirty="0">
              <a:latin typeface="CourierStd"/>
            </a:endParaRPr>
          </a:p>
          <a:p>
            <a:br>
              <a:rPr lang="en-US" sz="2400" dirty="0">
                <a:latin typeface="CourierStd"/>
              </a:rPr>
            </a:br>
            <a:r>
              <a:rPr lang="en-US" sz="2400" dirty="0">
                <a:latin typeface="CourierStd"/>
              </a:rPr>
              <a:t>public class </a:t>
            </a:r>
            <a:r>
              <a:rPr lang="en-US" sz="2400" dirty="0" err="1">
                <a:latin typeface="CourierStd"/>
              </a:rPr>
              <a:t>ExampleReadWrite</a:t>
            </a:r>
            <a:r>
              <a:rPr lang="ru-RU" sz="2400" dirty="0">
                <a:latin typeface="CourierStd"/>
              </a:rPr>
              <a:t>2</a:t>
            </a:r>
            <a:r>
              <a:rPr lang="en-US" sz="2400" dirty="0">
                <a:latin typeface="CourierStd"/>
              </a:rPr>
              <a:t> { </a:t>
            </a:r>
          </a:p>
          <a:p>
            <a:r>
              <a:rPr lang="en-US" sz="2400" dirty="0">
                <a:latin typeface="CourierStd"/>
              </a:rPr>
              <a:t> public static void main(String[] </a:t>
            </a:r>
            <a:r>
              <a:rPr lang="en-US" sz="2400" dirty="0" err="1">
                <a:latin typeface="CourierStd"/>
              </a:rPr>
              <a:t>args</a:t>
            </a:r>
            <a:r>
              <a:rPr lang="en-US" sz="2400" dirty="0">
                <a:latin typeface="CourierStd"/>
              </a:rPr>
              <a:t>) {</a:t>
            </a:r>
          </a:p>
          <a:p>
            <a:pPr lvl="1"/>
            <a:r>
              <a:rPr lang="en-US" sz="2400" dirty="0">
                <a:latin typeface="CourierStd"/>
              </a:rPr>
              <a:t>Scanner scanner = new Scanner(</a:t>
            </a:r>
            <a:r>
              <a:rPr lang="en-US" sz="2400" dirty="0" err="1">
                <a:latin typeface="CourierStd"/>
              </a:rPr>
              <a:t>System.in</a:t>
            </a:r>
            <a:r>
              <a:rPr lang="en-US" sz="2400" dirty="0">
                <a:latin typeface="CourierStd"/>
              </a:rPr>
              <a:t>);   String name = </a:t>
            </a:r>
            <a:r>
              <a:rPr lang="en-US" sz="2400" dirty="0" err="1">
                <a:latin typeface="CourierStd"/>
              </a:rPr>
              <a:t>scanner.nextLine</a:t>
            </a:r>
            <a:r>
              <a:rPr lang="en-US" sz="2400" dirty="0">
                <a:latin typeface="CourierStd"/>
              </a:rPr>
              <a:t>(); </a:t>
            </a:r>
            <a:r>
              <a:rPr lang="en-US" sz="2400" dirty="0" err="1">
                <a:latin typeface="CourierStd"/>
              </a:rPr>
              <a:t>System.out.println</a:t>
            </a:r>
            <a:r>
              <a:rPr lang="en-US" sz="2400" dirty="0">
                <a:latin typeface="CourierStd"/>
              </a:rPr>
              <a:t>(“ </a:t>
            </a:r>
            <a:r>
              <a:rPr lang="ru-RU" sz="2400" dirty="0">
                <a:latin typeface="CourierStd"/>
              </a:rPr>
              <a:t>Ваше имя</a:t>
            </a:r>
            <a:r>
              <a:rPr lang="en-US" sz="2400" dirty="0">
                <a:latin typeface="CourierStd"/>
              </a:rPr>
              <a:t>“ + name); </a:t>
            </a:r>
          </a:p>
          <a:p>
            <a:pPr lvl="1"/>
            <a:r>
              <a:rPr lang="en-US" sz="2400" dirty="0" err="1">
                <a:latin typeface="CourierStd"/>
              </a:rPr>
              <a:t>System.out.println</a:t>
            </a:r>
            <a:r>
              <a:rPr lang="en-US" sz="2400" dirty="0">
                <a:latin typeface="CourierStd"/>
              </a:rPr>
              <a:t>(”</a:t>
            </a:r>
            <a:r>
              <a:rPr lang="ru-RU" sz="2400" dirty="0">
                <a:latin typeface="CourierStd"/>
              </a:rPr>
              <a:t>Сколько вам лет</a:t>
            </a:r>
            <a:r>
              <a:rPr lang="en-US" sz="2400" dirty="0">
                <a:latin typeface="CourierStd"/>
              </a:rPr>
              <a:t>: “); </a:t>
            </a:r>
            <a:endParaRPr lang="ru-RU" sz="2400" dirty="0">
              <a:latin typeface="CourierStd"/>
            </a:endParaRPr>
          </a:p>
          <a:p>
            <a:pPr lvl="1"/>
            <a:r>
              <a:rPr lang="en-US" sz="2400" dirty="0">
                <a:latin typeface="CourierStd"/>
              </a:rPr>
              <a:t>int age = </a:t>
            </a:r>
            <a:r>
              <a:rPr lang="en-US" sz="2400" dirty="0" err="1">
                <a:latin typeface="CourierStd"/>
              </a:rPr>
              <a:t>scanner.nextInt</a:t>
            </a:r>
            <a:r>
              <a:rPr lang="en-US" sz="2400" dirty="0">
                <a:latin typeface="CourierStd"/>
              </a:rPr>
              <a:t>(); </a:t>
            </a:r>
            <a:r>
              <a:rPr lang="en-US" sz="2400" dirty="0" err="1">
                <a:latin typeface="CourierStd"/>
              </a:rPr>
              <a:t>System.out.println</a:t>
            </a:r>
            <a:r>
              <a:rPr lang="en-US" sz="2400" dirty="0">
                <a:latin typeface="CourierStd"/>
              </a:rPr>
              <a:t>(“</a:t>
            </a:r>
            <a:r>
              <a:rPr lang="ru-RU" sz="2400" dirty="0">
                <a:latin typeface="CourierStd"/>
              </a:rPr>
              <a:t>Ваш возраст</a:t>
            </a:r>
            <a:r>
              <a:rPr lang="en-US" sz="2400" dirty="0">
                <a:latin typeface="CourierStd"/>
              </a:rPr>
              <a:t> “ + age); </a:t>
            </a:r>
          </a:p>
          <a:p>
            <a:r>
              <a:rPr lang="en-US" sz="2400" dirty="0">
                <a:latin typeface="CourierStd"/>
              </a:rPr>
              <a:t> } </a:t>
            </a:r>
          </a:p>
          <a:p>
            <a:r>
              <a:rPr lang="en-US" sz="2400" dirty="0">
                <a:latin typeface="CourierStd"/>
              </a:rPr>
              <a:t>}</a:t>
            </a:r>
          </a:p>
          <a:p>
            <a:endParaRPr lang="en-US" dirty="0"/>
          </a:p>
        </p:txBody>
      </p:sp>
    </p:spTree>
    <p:extLst>
      <p:ext uri="{BB962C8B-B14F-4D97-AF65-F5344CB8AC3E}">
        <p14:creationId xmlns:p14="http://schemas.microsoft.com/office/powerpoint/2010/main" val="27193123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2727" y="547433"/>
            <a:ext cx="8388136" cy="707886"/>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Обработка исключений</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63138" y="1108364"/>
            <a:ext cx="8388136" cy="3323987"/>
          </a:xfrm>
          <a:prstGeom prst="rect">
            <a:avLst/>
          </a:prstGeom>
          <a:noFill/>
        </p:spPr>
        <p:txBody>
          <a:bodyPr wrap="square" rtlCol="0">
            <a:spAutoFit/>
          </a:bodyPr>
          <a:lstStyle/>
          <a:p>
            <a:r>
              <a:rPr lang="en-US" sz="2400" dirty="0">
                <a:latin typeface="CourierStd"/>
              </a:rPr>
              <a:t>try { </a:t>
            </a:r>
            <a:endParaRPr lang="ru-RU" sz="2400" dirty="0">
              <a:latin typeface="CourierStd"/>
            </a:endParaRPr>
          </a:p>
          <a:p>
            <a:r>
              <a:rPr lang="en-US" sz="2400" dirty="0">
                <a:latin typeface="CourierStd"/>
              </a:rPr>
              <a:t>//</a:t>
            </a:r>
            <a:r>
              <a:rPr lang="ru-RU" sz="2400" dirty="0">
                <a:latin typeface="CourierStd"/>
              </a:rPr>
              <a:t>что-нибудь делаем</a:t>
            </a:r>
          </a:p>
          <a:p>
            <a:r>
              <a:rPr lang="en-US" sz="2400" dirty="0">
                <a:latin typeface="CourierStd"/>
              </a:rPr>
              <a:t>}</a:t>
            </a:r>
            <a:r>
              <a:rPr lang="ru-RU" sz="2400" dirty="0">
                <a:latin typeface="CourierStd"/>
              </a:rPr>
              <a:t> отображаем сообщение об ошибке</a:t>
            </a:r>
            <a:r>
              <a:rPr lang="en-US" sz="2400" dirty="0">
                <a:latin typeface="CourierStd"/>
              </a:rPr>
              <a:t>} </a:t>
            </a:r>
            <a:endParaRPr lang="ru-RU" sz="2400" dirty="0">
              <a:latin typeface="CourierStd"/>
            </a:endParaRPr>
          </a:p>
          <a:p>
            <a:r>
              <a:rPr lang="en-US" sz="2400" dirty="0">
                <a:latin typeface="CourierStd"/>
              </a:rPr>
              <a:t>catch (</a:t>
            </a:r>
            <a:r>
              <a:rPr lang="ru-RU" sz="2400" dirty="0">
                <a:latin typeface="CourierStd"/>
              </a:rPr>
              <a:t>еще одно исключение</a:t>
            </a:r>
            <a:r>
              <a:rPr lang="en-US" sz="2400" dirty="0">
                <a:latin typeface="CourierStd"/>
              </a:rPr>
              <a:t>) { </a:t>
            </a:r>
            <a:endParaRPr lang="ru-RU" sz="2400" dirty="0">
              <a:latin typeface="CourierStd"/>
            </a:endParaRPr>
          </a:p>
          <a:p>
            <a:r>
              <a:rPr lang="en-US" sz="2400" dirty="0">
                <a:latin typeface="CourierStd"/>
              </a:rPr>
              <a:t>//</a:t>
            </a:r>
            <a:r>
              <a:rPr lang="ru-RU" sz="2400" dirty="0">
                <a:latin typeface="CourierStd"/>
              </a:rPr>
              <a:t>отображаем сообщение об ошибке</a:t>
            </a:r>
            <a:r>
              <a:rPr lang="en-US" sz="2400" dirty="0">
                <a:latin typeface="CourierStd"/>
              </a:rPr>
              <a:t>}</a:t>
            </a:r>
            <a:br>
              <a:rPr lang="en-US" sz="2400" dirty="0">
                <a:latin typeface="CourierStd"/>
              </a:rPr>
            </a:br>
            <a:r>
              <a:rPr lang="en-US" sz="2400" dirty="0">
                <a:latin typeface="CourierStd"/>
              </a:rPr>
              <a:t>finally { </a:t>
            </a:r>
            <a:endParaRPr lang="en-US" sz="2400" dirty="0"/>
          </a:p>
          <a:p>
            <a:r>
              <a:rPr lang="en-US" sz="2400" dirty="0">
                <a:latin typeface="CourierStd"/>
              </a:rPr>
              <a:t>//</a:t>
            </a:r>
            <a:r>
              <a:rPr lang="ru-RU" sz="2400" dirty="0">
                <a:latin typeface="CourierStd"/>
              </a:rPr>
              <a:t>что-нибудь делаем здесь</a:t>
            </a:r>
          </a:p>
          <a:p>
            <a:r>
              <a:rPr lang="en-US" sz="2400" dirty="0">
                <a:latin typeface="CourierStd"/>
              </a:rPr>
              <a:t>} </a:t>
            </a:r>
            <a:endParaRPr lang="en-US" sz="2400" dirty="0"/>
          </a:p>
          <a:p>
            <a:endParaRPr lang="en-US" dirty="0"/>
          </a:p>
        </p:txBody>
      </p:sp>
    </p:spTree>
    <p:extLst>
      <p:ext uri="{BB962C8B-B14F-4D97-AF65-F5344CB8AC3E}">
        <p14:creationId xmlns:p14="http://schemas.microsoft.com/office/powerpoint/2010/main" val="166465628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2727" y="547433"/>
            <a:ext cx="8388136" cy="707886"/>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Обработка исключений</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152400" y="1427018"/>
            <a:ext cx="8613668" cy="5724644"/>
          </a:xfrm>
          <a:prstGeom prst="rect">
            <a:avLst/>
          </a:prstGeom>
          <a:noFill/>
        </p:spPr>
        <p:txBody>
          <a:bodyPr wrap="square" rtlCol="0">
            <a:spAutoFit/>
          </a:bodyPr>
          <a:lstStyle/>
          <a:p>
            <a:r>
              <a:rPr lang="en-US" dirty="0">
                <a:latin typeface="CourierStd"/>
              </a:rPr>
              <a:t>import </a:t>
            </a:r>
            <a:r>
              <a:rPr lang="en-US" dirty="0" err="1">
                <a:latin typeface="CourierStd"/>
              </a:rPr>
              <a:t>java.io.BufferedReader</a:t>
            </a:r>
            <a:r>
              <a:rPr lang="en-US" dirty="0">
                <a:latin typeface="CourierStd"/>
              </a:rPr>
              <a:t>;</a:t>
            </a:r>
            <a:br>
              <a:rPr lang="en-US" dirty="0">
                <a:latin typeface="CourierStd"/>
              </a:rPr>
            </a:br>
            <a:r>
              <a:rPr lang="en-US" dirty="0">
                <a:latin typeface="CourierStd"/>
              </a:rPr>
              <a:t>import </a:t>
            </a:r>
            <a:r>
              <a:rPr lang="en-US" dirty="0" err="1">
                <a:latin typeface="CourierStd"/>
              </a:rPr>
              <a:t>java.io.IOException</a:t>
            </a:r>
            <a:r>
              <a:rPr lang="en-US" dirty="0">
                <a:latin typeface="CourierStd"/>
              </a:rPr>
              <a:t>;</a:t>
            </a:r>
            <a:br>
              <a:rPr lang="en-US" dirty="0">
                <a:latin typeface="CourierStd"/>
              </a:rPr>
            </a:br>
            <a:r>
              <a:rPr lang="en-US" dirty="0">
                <a:latin typeface="CourierStd"/>
              </a:rPr>
              <a:t>import </a:t>
            </a:r>
            <a:r>
              <a:rPr lang="en-US" dirty="0" err="1">
                <a:latin typeface="CourierStd"/>
              </a:rPr>
              <a:t>java.io.InputStreamReader</a:t>
            </a:r>
            <a:r>
              <a:rPr lang="en-US" dirty="0">
                <a:latin typeface="CourierStd"/>
              </a:rPr>
              <a:t>; </a:t>
            </a:r>
          </a:p>
          <a:p>
            <a:endParaRPr lang="en-US" dirty="0"/>
          </a:p>
          <a:p>
            <a:r>
              <a:rPr lang="en-US" dirty="0">
                <a:latin typeface="CourierStd"/>
              </a:rPr>
              <a:t>public class ExampleReadWrite4 { </a:t>
            </a:r>
          </a:p>
          <a:p>
            <a:r>
              <a:rPr lang="en-US" dirty="0">
                <a:latin typeface="CourierStd"/>
              </a:rPr>
              <a:t>public static void main(String[] </a:t>
            </a:r>
            <a:r>
              <a:rPr lang="en-US" dirty="0" err="1">
                <a:latin typeface="CourierStd"/>
              </a:rPr>
              <a:t>args</a:t>
            </a:r>
            <a:r>
              <a:rPr lang="en-US" dirty="0">
                <a:latin typeface="CourierStd"/>
              </a:rPr>
              <a:t>) throws </a:t>
            </a:r>
            <a:r>
              <a:rPr lang="en-US" dirty="0" err="1">
                <a:latin typeface="CourierStd"/>
              </a:rPr>
              <a:t>IOException</a:t>
            </a:r>
            <a:r>
              <a:rPr lang="en-US" dirty="0">
                <a:latin typeface="CourierStd"/>
              </a:rPr>
              <a:t> { </a:t>
            </a:r>
            <a:r>
              <a:rPr lang="en-US" dirty="0" err="1">
                <a:latin typeface="CourierStd"/>
              </a:rPr>
              <a:t>BufferedReader</a:t>
            </a:r>
            <a:r>
              <a:rPr lang="en-US" dirty="0">
                <a:latin typeface="CourierStd"/>
              </a:rPr>
              <a:t> </a:t>
            </a:r>
            <a:r>
              <a:rPr lang="en-US" dirty="0" err="1">
                <a:latin typeface="CourierStd"/>
              </a:rPr>
              <a:t>br</a:t>
            </a:r>
            <a:r>
              <a:rPr lang="en-US" dirty="0">
                <a:latin typeface="CourierStd"/>
              </a:rPr>
              <a:t> = new </a:t>
            </a:r>
            <a:r>
              <a:rPr lang="en-US" dirty="0" err="1">
                <a:latin typeface="CourierStd"/>
              </a:rPr>
              <a:t>BufferedReader</a:t>
            </a:r>
            <a:r>
              <a:rPr lang="en-US" dirty="0">
                <a:latin typeface="CourierStd"/>
              </a:rPr>
              <a:t>(new </a:t>
            </a:r>
            <a:r>
              <a:rPr lang="en-US" dirty="0" err="1">
                <a:latin typeface="CourierStd"/>
              </a:rPr>
              <a:t>InputStreamReader</a:t>
            </a:r>
            <a:r>
              <a:rPr lang="en-US" dirty="0">
                <a:latin typeface="CourierStd"/>
              </a:rPr>
              <a:t>(</a:t>
            </a:r>
            <a:r>
              <a:rPr lang="en-US" dirty="0" err="1">
                <a:latin typeface="CourierStd"/>
              </a:rPr>
              <a:t>System.in</a:t>
            </a:r>
            <a:r>
              <a:rPr lang="en-US" dirty="0">
                <a:latin typeface="CourierStd"/>
              </a:rPr>
              <a:t>)); </a:t>
            </a:r>
            <a:endParaRPr lang="en-US" dirty="0"/>
          </a:p>
          <a:p>
            <a:r>
              <a:rPr lang="en-US" dirty="0" err="1">
                <a:latin typeface="CourierStd"/>
              </a:rPr>
              <a:t>System.out.print</a:t>
            </a:r>
            <a:r>
              <a:rPr lang="en-US" dirty="0">
                <a:latin typeface="CourierStd"/>
              </a:rPr>
              <a:t>("Enter String"); </a:t>
            </a:r>
          </a:p>
          <a:p>
            <a:r>
              <a:rPr lang="en-US" dirty="0">
                <a:latin typeface="CourierStd"/>
              </a:rPr>
              <a:t>String s = </a:t>
            </a:r>
            <a:r>
              <a:rPr lang="en-US" dirty="0" err="1">
                <a:latin typeface="CourierStd"/>
              </a:rPr>
              <a:t>br.readLine</a:t>
            </a:r>
            <a:r>
              <a:rPr lang="en-US" dirty="0">
                <a:latin typeface="CourierStd"/>
              </a:rPr>
              <a:t>(); </a:t>
            </a:r>
          </a:p>
          <a:p>
            <a:r>
              <a:rPr lang="en-US" dirty="0" err="1">
                <a:latin typeface="CourierStd"/>
              </a:rPr>
              <a:t>System.out.print</a:t>
            </a:r>
            <a:r>
              <a:rPr lang="en-US" dirty="0">
                <a:latin typeface="CourierStd"/>
              </a:rPr>
              <a:t>("Enter Integer:"); </a:t>
            </a:r>
          </a:p>
          <a:p>
            <a:r>
              <a:rPr lang="en-US" dirty="0">
                <a:latin typeface="CourierStd"/>
              </a:rPr>
              <a:t>try{ </a:t>
            </a:r>
            <a:endParaRPr lang="en-US" dirty="0"/>
          </a:p>
          <a:p>
            <a:pPr lvl="1"/>
            <a:r>
              <a:rPr lang="en-US" dirty="0">
                <a:latin typeface="CourierStd"/>
              </a:rPr>
              <a:t>int </a:t>
            </a:r>
            <a:r>
              <a:rPr lang="en-US" dirty="0" err="1">
                <a:latin typeface="CourierStd"/>
              </a:rPr>
              <a:t>i</a:t>
            </a:r>
            <a:r>
              <a:rPr lang="en-US" dirty="0">
                <a:latin typeface="CourierStd"/>
              </a:rPr>
              <a:t> = </a:t>
            </a:r>
            <a:r>
              <a:rPr lang="en-US" dirty="0" err="1">
                <a:latin typeface="CourierStd"/>
              </a:rPr>
              <a:t>Integer.parseInt</a:t>
            </a:r>
            <a:r>
              <a:rPr lang="en-US" dirty="0">
                <a:latin typeface="CourierStd"/>
              </a:rPr>
              <a:t>(</a:t>
            </a:r>
            <a:r>
              <a:rPr lang="en-US" dirty="0" err="1">
                <a:latin typeface="CourierStd"/>
              </a:rPr>
              <a:t>br.readLine</a:t>
            </a:r>
            <a:r>
              <a:rPr lang="en-US" dirty="0">
                <a:latin typeface="CourierStd"/>
              </a:rPr>
              <a:t>());</a:t>
            </a:r>
          </a:p>
          <a:p>
            <a:pPr lvl="1"/>
            <a:endParaRPr lang="en-US" dirty="0">
              <a:latin typeface="CourierStd"/>
            </a:endParaRPr>
          </a:p>
          <a:p>
            <a:r>
              <a:rPr lang="en-US" dirty="0">
                <a:latin typeface="CourierStd"/>
              </a:rPr>
              <a:t>}catch(</a:t>
            </a:r>
            <a:r>
              <a:rPr lang="en-US" dirty="0" err="1">
                <a:latin typeface="CourierStd"/>
              </a:rPr>
              <a:t>NumberFormatException</a:t>
            </a:r>
            <a:r>
              <a:rPr lang="en-US" dirty="0">
                <a:latin typeface="CourierStd"/>
              </a:rPr>
              <a:t> </a:t>
            </a:r>
            <a:r>
              <a:rPr lang="en-US" dirty="0" err="1">
                <a:latin typeface="CourierStd"/>
              </a:rPr>
              <a:t>nfe</a:t>
            </a:r>
            <a:r>
              <a:rPr lang="en-US" dirty="0">
                <a:latin typeface="CourierStd"/>
              </a:rPr>
              <a:t>){ </a:t>
            </a:r>
            <a:endParaRPr lang="en-US" dirty="0"/>
          </a:p>
          <a:p>
            <a:pPr lvl="1"/>
            <a:r>
              <a:rPr lang="en-US" dirty="0" err="1">
                <a:latin typeface="CourierStd"/>
              </a:rPr>
              <a:t>System.err.println</a:t>
            </a:r>
            <a:r>
              <a:rPr lang="en-US" dirty="0">
                <a:latin typeface="CourierStd"/>
              </a:rPr>
              <a:t>("Invalid Format!");</a:t>
            </a:r>
          </a:p>
          <a:p>
            <a:pPr lvl="1"/>
            <a:r>
              <a:rPr lang="en-US" dirty="0">
                <a:latin typeface="CourierStd"/>
              </a:rPr>
              <a:t> } </a:t>
            </a:r>
            <a:endParaRPr lang="en-US" dirty="0"/>
          </a:p>
          <a:p>
            <a:r>
              <a:rPr lang="en-US" dirty="0">
                <a:latin typeface="CourierStd"/>
              </a:rPr>
              <a:t>  } </a:t>
            </a:r>
          </a:p>
          <a:p>
            <a:r>
              <a:rPr lang="en-US" dirty="0">
                <a:latin typeface="CourierStd"/>
              </a:rPr>
              <a:t>} </a:t>
            </a:r>
            <a:endParaRPr lang="en-US" dirty="0"/>
          </a:p>
          <a:p>
            <a:endParaRPr lang="en-US" dirty="0"/>
          </a:p>
        </p:txBody>
      </p:sp>
    </p:spTree>
    <p:extLst>
      <p:ext uri="{BB962C8B-B14F-4D97-AF65-F5344CB8AC3E}">
        <p14:creationId xmlns:p14="http://schemas.microsoft.com/office/powerpoint/2010/main" val="280505564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8863" y="343746"/>
            <a:ext cx="8382000" cy="1323439"/>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Управляющие конструкции языка:</a:t>
            </a:r>
            <a:r>
              <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 </a:t>
            </a: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циклы</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110836" y="2920785"/>
            <a:ext cx="8745782" cy="2954655"/>
          </a:xfrm>
          <a:prstGeom prst="rect">
            <a:avLst/>
          </a:prstGeom>
          <a:ln>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br>
              <a:rPr lang="en-US" sz="2400" dirty="0">
                <a:latin typeface="CourierStd"/>
              </a:rPr>
            </a:br>
            <a:r>
              <a:rPr lang="en-US" sz="2400" dirty="0">
                <a:latin typeface="CourierStd"/>
              </a:rPr>
              <a:t>int </a:t>
            </a:r>
            <a:r>
              <a:rPr lang="en-US" sz="2400" dirty="0" err="1">
                <a:latin typeface="CourierStd"/>
              </a:rPr>
              <a:t>i</a:t>
            </a:r>
            <a:r>
              <a:rPr lang="en-US" sz="2400" dirty="0">
                <a:latin typeface="CourierStd"/>
              </a:rPr>
              <a:t>=0; </a:t>
            </a:r>
            <a:endParaRPr lang="ru-RU" sz="2400" dirty="0">
              <a:latin typeface="CourierStd"/>
            </a:endParaRPr>
          </a:p>
          <a:p>
            <a:r>
              <a:rPr lang="en-US" sz="2400" dirty="0">
                <a:latin typeface="CourierStd"/>
              </a:rPr>
              <a:t>while(</a:t>
            </a:r>
            <a:r>
              <a:rPr lang="en-US" sz="2400" dirty="0" err="1">
                <a:latin typeface="CourierStd"/>
              </a:rPr>
              <a:t>i</a:t>
            </a:r>
            <a:r>
              <a:rPr lang="en-US" sz="2400" dirty="0">
                <a:latin typeface="CourierStd"/>
              </a:rPr>
              <a:t>&lt;5){ </a:t>
            </a:r>
          </a:p>
          <a:p>
            <a:r>
              <a:rPr lang="en-US" sz="2400" dirty="0" err="1">
                <a:latin typeface="CourierStd"/>
              </a:rPr>
              <a:t>System.out.println</a:t>
            </a:r>
            <a:r>
              <a:rPr lang="en-US" sz="2400" dirty="0">
                <a:latin typeface="CourierStd"/>
              </a:rPr>
              <a:t>("Hello World!"); </a:t>
            </a:r>
          </a:p>
          <a:p>
            <a:r>
              <a:rPr lang="en-US" sz="2400" dirty="0" err="1">
                <a:latin typeface="CourierStd"/>
              </a:rPr>
              <a:t>i</a:t>
            </a:r>
            <a:r>
              <a:rPr lang="en-US" sz="2400" dirty="0">
                <a:latin typeface="CourierStd"/>
              </a:rPr>
              <a:t>++; } </a:t>
            </a:r>
          </a:p>
          <a:p>
            <a:endParaRPr lang="en-US" sz="2400" dirty="0">
              <a:latin typeface="CourierStd"/>
            </a:endParaRPr>
          </a:p>
          <a:p>
            <a:r>
              <a:rPr lang="en-US" sz="2400" dirty="0">
                <a:latin typeface="CourierStd"/>
              </a:rPr>
              <a:t> </a:t>
            </a:r>
          </a:p>
          <a:p>
            <a:endParaRPr lang="en-US" dirty="0"/>
          </a:p>
        </p:txBody>
      </p:sp>
      <p:sp>
        <p:nvSpPr>
          <p:cNvPr id="3" name="TextBox 2">
            <a:extLst>
              <a:ext uri="{FF2B5EF4-FFF2-40B4-BE49-F238E27FC236}">
                <a16:creationId xmlns:a16="http://schemas.microsoft.com/office/drawing/2014/main" id="{AA91C45B-BFBE-9D44-90CD-31BD87402A3F}"/>
              </a:ext>
            </a:extLst>
          </p:cNvPr>
          <p:cNvSpPr txBox="1"/>
          <p:nvPr/>
        </p:nvSpPr>
        <p:spPr>
          <a:xfrm>
            <a:off x="1967345" y="1542779"/>
            <a:ext cx="6636329" cy="1477328"/>
          </a:xfrm>
          <a:prstGeom prst="rect">
            <a:avLst/>
          </a:prstGeom>
          <a:solidFill>
            <a:schemeClr val="accent1">
              <a:lumMod val="40000"/>
              <a:lumOff val="60000"/>
            </a:schemeClr>
          </a:solidFill>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br>
              <a:rPr lang="en-US" dirty="0">
                <a:latin typeface="CourierStd"/>
              </a:rPr>
            </a:br>
            <a:r>
              <a:rPr lang="en-US" sz="2400" dirty="0">
                <a:solidFill>
                  <a:schemeClr val="tx1"/>
                </a:solidFill>
                <a:latin typeface="CourierStd"/>
              </a:rPr>
              <a:t>for(</a:t>
            </a:r>
            <a:r>
              <a:rPr lang="en-US" sz="2400" dirty="0" err="1">
                <a:solidFill>
                  <a:schemeClr val="tx1"/>
                </a:solidFill>
                <a:latin typeface="CourierStd"/>
              </a:rPr>
              <a:t>i</a:t>
            </a:r>
            <a:r>
              <a:rPr lang="en-US" sz="2400" dirty="0">
                <a:solidFill>
                  <a:schemeClr val="tx1"/>
                </a:solidFill>
                <a:latin typeface="CourierStd"/>
              </a:rPr>
              <a:t>=0;i&lt;5;i++){ </a:t>
            </a:r>
            <a:endParaRPr lang="ru-RU" sz="2400" dirty="0">
              <a:solidFill>
                <a:schemeClr val="tx1"/>
              </a:solidFill>
              <a:latin typeface="CourierStd"/>
            </a:endParaRPr>
          </a:p>
          <a:p>
            <a:r>
              <a:rPr lang="ru-RU" sz="2400" dirty="0">
                <a:solidFill>
                  <a:schemeClr val="tx1"/>
                </a:solidFill>
                <a:latin typeface="CourierStd"/>
              </a:rPr>
              <a:t> </a:t>
            </a:r>
            <a:r>
              <a:rPr lang="en-US" sz="2400" dirty="0" err="1">
                <a:solidFill>
                  <a:schemeClr val="tx1"/>
                </a:solidFill>
                <a:latin typeface="CourierStd"/>
              </a:rPr>
              <a:t>System.out.println</a:t>
            </a:r>
            <a:r>
              <a:rPr lang="en-US" sz="2400" dirty="0">
                <a:solidFill>
                  <a:schemeClr val="tx1"/>
                </a:solidFill>
                <a:latin typeface="CourierStd"/>
              </a:rPr>
              <a:t>("HelloWorld!"); </a:t>
            </a:r>
          </a:p>
          <a:p>
            <a:r>
              <a:rPr lang="en-US" sz="2400" dirty="0">
                <a:solidFill>
                  <a:schemeClr val="tx1"/>
                </a:solidFill>
                <a:latin typeface="CourierStd"/>
              </a:rPr>
              <a:t>} </a:t>
            </a:r>
            <a:endParaRPr lang="ru-RU" sz="2400" dirty="0">
              <a:solidFill>
                <a:schemeClr val="tx1"/>
              </a:solidFill>
              <a:latin typeface="CourierStd"/>
            </a:endParaRPr>
          </a:p>
        </p:txBody>
      </p:sp>
      <p:sp>
        <p:nvSpPr>
          <p:cNvPr id="4" name="TextBox 3">
            <a:extLst>
              <a:ext uri="{FF2B5EF4-FFF2-40B4-BE49-F238E27FC236}">
                <a16:creationId xmlns:a16="http://schemas.microsoft.com/office/drawing/2014/main" id="{5E66E7B7-1281-5347-BE5F-E677E41C18DC}"/>
              </a:ext>
            </a:extLst>
          </p:cNvPr>
          <p:cNvSpPr txBox="1"/>
          <p:nvPr/>
        </p:nvSpPr>
        <p:spPr>
          <a:xfrm>
            <a:off x="1557842" y="4575263"/>
            <a:ext cx="7045832" cy="1938992"/>
          </a:xfrm>
          <a:prstGeom prst="rect">
            <a:avLst/>
          </a:prstGeom>
          <a:solidFill>
            <a:schemeClr val="accent6">
              <a:lumMod val="40000"/>
              <a:lumOff val="60000"/>
            </a:schemeClr>
          </a:solidFill>
          <a:ln>
            <a:solidFill>
              <a:schemeClr val="tx2">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a:latin typeface="CourierStd"/>
              </a:rPr>
              <a:t>int </a:t>
            </a:r>
            <a:r>
              <a:rPr lang="en-US" sz="2400" dirty="0" err="1">
                <a:latin typeface="CourierStd"/>
              </a:rPr>
              <a:t>i</a:t>
            </a:r>
            <a:r>
              <a:rPr lang="en-US" sz="2400" dirty="0">
                <a:latin typeface="CourierStd"/>
              </a:rPr>
              <a:t>=0; </a:t>
            </a:r>
            <a:endParaRPr lang="ru-RU" sz="2400" dirty="0">
              <a:latin typeface="CourierStd"/>
            </a:endParaRPr>
          </a:p>
          <a:p>
            <a:r>
              <a:rPr lang="en-US" sz="2400" dirty="0">
                <a:latin typeface="CourierStd"/>
              </a:rPr>
              <a:t>do{ </a:t>
            </a:r>
          </a:p>
          <a:p>
            <a:r>
              <a:rPr lang="ru-RU" sz="2400" dirty="0">
                <a:latin typeface="CourierStd"/>
              </a:rPr>
              <a:t>  </a:t>
            </a:r>
            <a:r>
              <a:rPr lang="en-US" sz="2400" dirty="0" err="1">
                <a:latin typeface="CourierStd"/>
              </a:rPr>
              <a:t>System.out.println</a:t>
            </a:r>
            <a:r>
              <a:rPr lang="en-US" sz="2400" dirty="0">
                <a:latin typeface="CourierStd"/>
              </a:rPr>
              <a:t>("Hello</a:t>
            </a:r>
            <a:r>
              <a:rPr lang="ru-RU" sz="2400" dirty="0">
                <a:latin typeface="CourierStd"/>
              </a:rPr>
              <a:t> </a:t>
            </a:r>
            <a:r>
              <a:rPr lang="en-US" sz="2400" dirty="0">
                <a:latin typeface="CourierStd"/>
              </a:rPr>
              <a:t>World!"); </a:t>
            </a:r>
          </a:p>
          <a:p>
            <a:r>
              <a:rPr lang="ru-RU" sz="2400" dirty="0">
                <a:latin typeface="CourierStd"/>
              </a:rPr>
              <a:t>  </a:t>
            </a:r>
            <a:r>
              <a:rPr lang="en-US" sz="2400" dirty="0" err="1">
                <a:latin typeface="CourierStd"/>
              </a:rPr>
              <a:t>i</a:t>
            </a:r>
            <a:r>
              <a:rPr lang="en-US" sz="2400" dirty="0">
                <a:latin typeface="CourierStd"/>
              </a:rPr>
              <a:t>++; </a:t>
            </a:r>
            <a:endParaRPr lang="ru-RU" sz="2400" dirty="0">
              <a:latin typeface="CourierStd"/>
            </a:endParaRPr>
          </a:p>
          <a:p>
            <a:r>
              <a:rPr lang="en-US" sz="2400" dirty="0">
                <a:latin typeface="CourierStd"/>
              </a:rPr>
              <a:t>} while(</a:t>
            </a:r>
            <a:r>
              <a:rPr lang="en-US" sz="2400" dirty="0" err="1">
                <a:latin typeface="CourierStd"/>
              </a:rPr>
              <a:t>i</a:t>
            </a:r>
            <a:r>
              <a:rPr lang="en-US" sz="2400" dirty="0">
                <a:latin typeface="CourierStd"/>
              </a:rPr>
              <a:t>&lt;5) </a:t>
            </a:r>
          </a:p>
        </p:txBody>
      </p:sp>
    </p:spTree>
    <p:extLst>
      <p:ext uri="{BB962C8B-B14F-4D97-AF65-F5344CB8AC3E}">
        <p14:creationId xmlns:p14="http://schemas.microsoft.com/office/powerpoint/2010/main" val="358683443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8863" y="343746"/>
            <a:ext cx="8382000" cy="1323439"/>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Управляющие конструкции языка: запись условий</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63137" y="1667186"/>
            <a:ext cx="8569235" cy="2277547"/>
          </a:xfrm>
          <a:prstGeom prst="rect">
            <a:avLst/>
          </a:prstGeom>
          <a:solidFill>
            <a:schemeClr val="accent6">
              <a:lumMod val="40000"/>
              <a:lumOff val="60000"/>
            </a:schemeClr>
          </a:solidFill>
        </p:spPr>
        <p:txBody>
          <a:bodyPr wrap="square" rtlCol="0">
            <a:spAutoFit/>
          </a:bodyPr>
          <a:lstStyle/>
          <a:p>
            <a:br>
              <a:rPr lang="en-US" sz="2400" dirty="0">
                <a:latin typeface="CourierStd"/>
              </a:rPr>
            </a:br>
            <a:r>
              <a:rPr lang="en-US" sz="2000" dirty="0">
                <a:latin typeface="CourierStd"/>
              </a:rPr>
              <a:t>if (</a:t>
            </a:r>
            <a:r>
              <a:rPr lang="en-US" sz="2000" dirty="0" err="1">
                <a:latin typeface="CourierStd"/>
              </a:rPr>
              <a:t>i</a:t>
            </a:r>
            <a:r>
              <a:rPr lang="en-US" sz="2000" dirty="0">
                <a:latin typeface="CourierStd"/>
              </a:rPr>
              <a:t>==0){ ...</a:t>
            </a:r>
            <a:br>
              <a:rPr lang="en-US" sz="2000" dirty="0">
                <a:latin typeface="CourierStd"/>
              </a:rPr>
            </a:br>
            <a:r>
              <a:rPr lang="en-US" sz="2000" dirty="0">
                <a:latin typeface="CourierStd"/>
              </a:rPr>
              <a:t>}</a:t>
            </a:r>
            <a:br>
              <a:rPr lang="en-US" sz="2000" dirty="0">
                <a:latin typeface="CourierStd"/>
              </a:rPr>
            </a:br>
            <a:r>
              <a:rPr lang="en-US" sz="2000" dirty="0">
                <a:latin typeface="CourierStd"/>
              </a:rPr>
              <a:t>else { </a:t>
            </a:r>
          </a:p>
          <a:p>
            <a:r>
              <a:rPr lang="en-US" sz="2000" dirty="0">
                <a:latin typeface="CourierStd"/>
              </a:rPr>
              <a:t>... </a:t>
            </a:r>
          </a:p>
          <a:p>
            <a:r>
              <a:rPr lang="en-US" sz="2000" dirty="0">
                <a:latin typeface="CourierStd"/>
              </a:rPr>
              <a:t>} </a:t>
            </a:r>
          </a:p>
          <a:p>
            <a:endParaRPr lang="en-US" dirty="0"/>
          </a:p>
        </p:txBody>
      </p:sp>
      <p:sp>
        <p:nvSpPr>
          <p:cNvPr id="3" name="TextBox 2">
            <a:extLst>
              <a:ext uri="{FF2B5EF4-FFF2-40B4-BE49-F238E27FC236}">
                <a16:creationId xmlns:a16="http://schemas.microsoft.com/office/drawing/2014/main" id="{F7B7D888-5FEE-F542-83C3-5A42803971C6}"/>
              </a:ext>
            </a:extLst>
          </p:cNvPr>
          <p:cNvSpPr txBox="1"/>
          <p:nvPr/>
        </p:nvSpPr>
        <p:spPr>
          <a:xfrm>
            <a:off x="2410691" y="1787236"/>
            <a:ext cx="6539345" cy="286232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solidFill>
                  <a:srgbClr val="CC7832"/>
                </a:solidFill>
              </a:rPr>
              <a:t>public class </a:t>
            </a:r>
            <a:r>
              <a:rPr lang="en-US" dirty="0"/>
              <a:t>Example5 {</a:t>
            </a:r>
            <a:br>
              <a:rPr lang="en-US" dirty="0"/>
            </a:br>
            <a:r>
              <a:rPr lang="en-US" dirty="0"/>
              <a:t>    </a:t>
            </a:r>
            <a:r>
              <a:rPr lang="en-US" dirty="0">
                <a:solidFill>
                  <a:srgbClr val="CC7832"/>
                </a:solidFill>
              </a:rPr>
              <a:t>public static void </a:t>
            </a:r>
            <a:r>
              <a:rPr lang="en-US" dirty="0">
                <a:solidFill>
                  <a:srgbClr val="FFC66D"/>
                </a:solidFill>
              </a:rPr>
              <a:t>main</a:t>
            </a:r>
            <a:r>
              <a:rPr lang="en-US" dirty="0"/>
              <a:t>(String[] </a:t>
            </a:r>
            <a:r>
              <a:rPr lang="en-US" dirty="0" err="1"/>
              <a:t>args</a:t>
            </a:r>
            <a:r>
              <a:rPr lang="en-US" dirty="0"/>
              <a:t>) {</a:t>
            </a:r>
            <a:br>
              <a:rPr lang="en-US" dirty="0"/>
            </a:br>
            <a:r>
              <a:rPr lang="en-US" dirty="0"/>
              <a:t>        </a:t>
            </a:r>
            <a:r>
              <a:rPr lang="en-US" dirty="0">
                <a:solidFill>
                  <a:srgbClr val="CC7832"/>
                </a:solidFill>
              </a:rPr>
              <a:t>if</a:t>
            </a:r>
            <a:r>
              <a:rPr lang="en-US" dirty="0"/>
              <a:t>(</a:t>
            </a:r>
            <a:r>
              <a:rPr lang="en-US" dirty="0" err="1"/>
              <a:t>args.</a:t>
            </a:r>
            <a:r>
              <a:rPr lang="en-US" dirty="0" err="1">
                <a:solidFill>
                  <a:srgbClr val="9876AA"/>
                </a:solidFill>
              </a:rPr>
              <a:t>length</a:t>
            </a:r>
            <a:r>
              <a:rPr lang="en-US" dirty="0"/>
              <a:t>!=</a:t>
            </a:r>
            <a:r>
              <a:rPr lang="en-US" dirty="0">
                <a:solidFill>
                  <a:srgbClr val="6897BB"/>
                </a:solidFill>
              </a:rPr>
              <a:t>2</a:t>
            </a:r>
            <a:r>
              <a:rPr lang="en-US" dirty="0"/>
              <a:t>){</a:t>
            </a:r>
            <a:br>
              <a:rPr lang="en-US" dirty="0"/>
            </a:br>
            <a:r>
              <a:rPr lang="en-US" dirty="0"/>
              <a:t>        </a:t>
            </a:r>
            <a:r>
              <a:rPr lang="en-US" dirty="0" err="1"/>
              <a:t>System.</a:t>
            </a:r>
            <a:r>
              <a:rPr lang="en-US" i="1" dirty="0" err="1">
                <a:solidFill>
                  <a:srgbClr val="9876AA"/>
                </a:solidFill>
              </a:rPr>
              <a:t>out</a:t>
            </a:r>
            <a:r>
              <a:rPr lang="en-US" dirty="0" err="1"/>
              <a:t>.println</a:t>
            </a:r>
            <a:r>
              <a:rPr lang="en-US" dirty="0"/>
              <a:t>(</a:t>
            </a:r>
            <a:r>
              <a:rPr lang="en-US" dirty="0">
                <a:solidFill>
                  <a:srgbClr val="6A8759"/>
                </a:solidFill>
              </a:rPr>
              <a:t>"Lecture1: java Example5 </a:t>
            </a:r>
            <a:r>
              <a:rPr lang="en-US" dirty="0" err="1">
                <a:solidFill>
                  <a:srgbClr val="6A8759"/>
                </a:solidFill>
              </a:rPr>
              <a:t>firstname</a:t>
            </a:r>
            <a:r>
              <a:rPr lang="en-US" dirty="0">
                <a:solidFill>
                  <a:srgbClr val="6A8759"/>
                </a:solidFill>
              </a:rPr>
              <a:t> surname!"</a:t>
            </a:r>
            <a:r>
              <a:rPr lang="en-US" dirty="0"/>
              <a:t>)</a:t>
            </a:r>
            <a:r>
              <a:rPr lang="en-US" dirty="0">
                <a:solidFill>
                  <a:srgbClr val="CC7832"/>
                </a:solidFill>
              </a:rPr>
              <a:t>;</a:t>
            </a:r>
            <a:br>
              <a:rPr lang="en-US" dirty="0">
                <a:solidFill>
                  <a:srgbClr val="CC7832"/>
                </a:solidFill>
              </a:rPr>
            </a:br>
            <a:r>
              <a:rPr lang="en-US" dirty="0">
                <a:solidFill>
                  <a:srgbClr val="CC7832"/>
                </a:solidFill>
              </a:rPr>
              <a:t>    </a:t>
            </a:r>
            <a:r>
              <a:rPr lang="en-US" dirty="0"/>
              <a:t>} </a:t>
            </a:r>
            <a:r>
              <a:rPr lang="en-US" dirty="0">
                <a:solidFill>
                  <a:srgbClr val="CC7832"/>
                </a:solidFill>
              </a:rPr>
              <a:t>else </a:t>
            </a:r>
            <a:r>
              <a:rPr lang="en-US" dirty="0"/>
              <a:t>{</a:t>
            </a:r>
            <a:br>
              <a:rPr lang="en-US" dirty="0"/>
            </a:br>
            <a:r>
              <a:rPr lang="en-US" dirty="0"/>
              <a:t>            </a:t>
            </a:r>
            <a:r>
              <a:rPr lang="en-US" dirty="0" err="1"/>
              <a:t>System.</a:t>
            </a:r>
            <a:r>
              <a:rPr lang="en-US" i="1" dirty="0" err="1">
                <a:solidFill>
                  <a:srgbClr val="9876AA"/>
                </a:solidFill>
              </a:rPr>
              <a:t>out</a:t>
            </a:r>
            <a:r>
              <a:rPr lang="en-US" dirty="0" err="1"/>
              <a:t>.println</a:t>
            </a:r>
            <a:r>
              <a:rPr lang="en-US" dirty="0"/>
              <a:t>(</a:t>
            </a:r>
            <a:r>
              <a:rPr lang="en-US" dirty="0">
                <a:solidFill>
                  <a:srgbClr val="6A8759"/>
                </a:solidFill>
              </a:rPr>
              <a:t>"Hello " </a:t>
            </a:r>
            <a:r>
              <a:rPr lang="en-US" dirty="0"/>
              <a:t>+ </a:t>
            </a:r>
            <a:r>
              <a:rPr lang="en-US" dirty="0" err="1"/>
              <a:t>args</a:t>
            </a:r>
            <a:r>
              <a:rPr lang="en-US" dirty="0"/>
              <a:t>[</a:t>
            </a:r>
            <a:r>
              <a:rPr lang="en-US" dirty="0">
                <a:solidFill>
                  <a:srgbClr val="6897BB"/>
                </a:solidFill>
              </a:rPr>
              <a:t>0</a:t>
            </a:r>
            <a:r>
              <a:rPr lang="en-US" dirty="0"/>
              <a:t>] + </a:t>
            </a:r>
            <a:r>
              <a:rPr lang="en-US" dirty="0">
                <a:solidFill>
                  <a:srgbClr val="6A8759"/>
                </a:solidFill>
              </a:rPr>
              <a:t>" " </a:t>
            </a:r>
            <a:r>
              <a:rPr lang="en-US" dirty="0"/>
              <a:t>+ </a:t>
            </a:r>
            <a:r>
              <a:rPr lang="en-US" dirty="0" err="1"/>
              <a:t>args</a:t>
            </a:r>
            <a:r>
              <a:rPr lang="en-US" dirty="0"/>
              <a:t>[</a:t>
            </a:r>
            <a:r>
              <a:rPr lang="en-US" dirty="0">
                <a:solidFill>
                  <a:srgbClr val="6897BB"/>
                </a:solidFill>
              </a:rPr>
              <a:t>1</a:t>
            </a:r>
            <a:r>
              <a:rPr lang="en-US" dirty="0"/>
              <a:t>] + </a:t>
            </a:r>
            <a:r>
              <a:rPr lang="en-US" dirty="0">
                <a:solidFill>
                  <a:srgbClr val="6A8759"/>
                </a:solidFill>
              </a:rPr>
              <a:t>"!"</a:t>
            </a:r>
            <a:r>
              <a:rPr lang="en-US" dirty="0"/>
              <a:t>)</a:t>
            </a:r>
            <a:r>
              <a:rPr lang="en-US" dirty="0">
                <a:solidFill>
                  <a:srgbClr val="CC7832"/>
                </a:solidFill>
              </a:rPr>
              <a:t>;</a:t>
            </a:r>
            <a:br>
              <a:rPr lang="en-US" dirty="0">
                <a:solidFill>
                  <a:srgbClr val="CC7832"/>
                </a:solidFill>
              </a:rPr>
            </a:br>
            <a:r>
              <a:rPr lang="en-US" dirty="0">
                <a:solidFill>
                  <a:srgbClr val="CC7832"/>
                </a:solidFill>
              </a:rPr>
              <a:t>        </a:t>
            </a:r>
            <a:r>
              <a:rPr lang="en-US" dirty="0"/>
              <a:t>}</a:t>
            </a:r>
            <a:br>
              <a:rPr lang="en-US" dirty="0"/>
            </a:br>
            <a:r>
              <a:rPr lang="en-US" dirty="0"/>
              <a:t>    }</a:t>
            </a:r>
            <a:br>
              <a:rPr lang="en-US" dirty="0"/>
            </a:br>
            <a:r>
              <a:rPr lang="en-US" dirty="0"/>
              <a:t>}</a:t>
            </a:r>
          </a:p>
        </p:txBody>
      </p:sp>
      <p:pic>
        <p:nvPicPr>
          <p:cNvPr id="10" name="Рисунок 9">
            <a:extLst>
              <a:ext uri="{FF2B5EF4-FFF2-40B4-BE49-F238E27FC236}">
                <a16:creationId xmlns:a16="http://schemas.microsoft.com/office/drawing/2014/main" id="{8F3D0215-DCE5-5F4B-86D1-CAE6C02F12A6}"/>
              </a:ext>
            </a:extLst>
          </p:cNvPr>
          <p:cNvPicPr>
            <a:picLocks noChangeAspect="1"/>
          </p:cNvPicPr>
          <p:nvPr/>
        </p:nvPicPr>
        <p:blipFill>
          <a:blip r:embed="rId3"/>
          <a:stretch>
            <a:fillRect/>
          </a:stretch>
        </p:blipFill>
        <p:spPr>
          <a:xfrm>
            <a:off x="63137" y="4926755"/>
            <a:ext cx="5270500" cy="1663700"/>
          </a:xfrm>
          <a:prstGeom prst="rect">
            <a:avLst/>
          </a:prstGeom>
        </p:spPr>
      </p:pic>
    </p:spTree>
    <p:extLst>
      <p:ext uri="{BB962C8B-B14F-4D97-AF65-F5344CB8AC3E}">
        <p14:creationId xmlns:p14="http://schemas.microsoft.com/office/powerpoint/2010/main" val="106756218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698863" y="343746"/>
            <a:ext cx="8382000" cy="1323439"/>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Управляющие конструкции языка: множественный выбор</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sp>
        <p:nvSpPr>
          <p:cNvPr id="2" name="TextBox 1">
            <a:extLst>
              <a:ext uri="{FF2B5EF4-FFF2-40B4-BE49-F238E27FC236}">
                <a16:creationId xmlns:a16="http://schemas.microsoft.com/office/drawing/2014/main" id="{CA998C7F-745D-4944-AD6C-E164D2ECE43E}"/>
              </a:ext>
            </a:extLst>
          </p:cNvPr>
          <p:cNvSpPr txBox="1"/>
          <p:nvPr/>
        </p:nvSpPr>
        <p:spPr>
          <a:xfrm>
            <a:off x="207818" y="1667186"/>
            <a:ext cx="8648799" cy="5047536"/>
          </a:xfrm>
          <a:prstGeom prst="rect">
            <a:avLst/>
          </a:prstGeom>
          <a:noFill/>
        </p:spPr>
        <p:txBody>
          <a:bodyPr wrap="square" rtlCol="0">
            <a:spAutoFit/>
          </a:bodyPr>
          <a:lstStyle/>
          <a:p>
            <a:br>
              <a:rPr lang="en-US" sz="2400" dirty="0">
                <a:latin typeface="CourierStd"/>
              </a:rPr>
            </a:br>
            <a:r>
              <a:rPr lang="en-US" sz="2000" dirty="0">
                <a:latin typeface="CourierStd"/>
              </a:rPr>
              <a:t>switch (</a:t>
            </a:r>
            <a:r>
              <a:rPr lang="en-US" sz="2000" dirty="0" err="1">
                <a:latin typeface="CourierStd"/>
              </a:rPr>
              <a:t>i</a:t>
            </a:r>
            <a:r>
              <a:rPr lang="en-US" sz="2000" dirty="0">
                <a:latin typeface="CourierStd"/>
              </a:rPr>
              <a:t>){ </a:t>
            </a:r>
            <a:endParaRPr lang="ru-RU" sz="2000" dirty="0">
              <a:latin typeface="CourierStd"/>
            </a:endParaRPr>
          </a:p>
          <a:p>
            <a:r>
              <a:rPr lang="en-US" sz="2000" dirty="0">
                <a:latin typeface="CourierStd"/>
              </a:rPr>
              <a:t>case 1: </a:t>
            </a:r>
            <a:endParaRPr lang="ru-RU" sz="2000" dirty="0">
              <a:latin typeface="CourierStd"/>
            </a:endParaRPr>
          </a:p>
          <a:p>
            <a:r>
              <a:rPr lang="en-US" sz="2000" dirty="0">
                <a:latin typeface="CourierStd"/>
              </a:rPr>
              <a:t>... </a:t>
            </a:r>
          </a:p>
          <a:p>
            <a:r>
              <a:rPr lang="en-US" sz="2000" dirty="0">
                <a:latin typeface="CourierStd"/>
              </a:rPr>
              <a:t>break; </a:t>
            </a:r>
            <a:endParaRPr lang="ru-RU" sz="2000" dirty="0">
              <a:latin typeface="CourierStd"/>
            </a:endParaRPr>
          </a:p>
          <a:p>
            <a:r>
              <a:rPr lang="en-US" sz="2000" dirty="0">
                <a:latin typeface="CourierStd"/>
              </a:rPr>
              <a:t>case 2: </a:t>
            </a:r>
            <a:endParaRPr lang="ru-RU" sz="2000" dirty="0">
              <a:latin typeface="CourierStd"/>
            </a:endParaRPr>
          </a:p>
          <a:p>
            <a:r>
              <a:rPr lang="en-US" sz="2000" dirty="0">
                <a:latin typeface="CourierStd"/>
              </a:rPr>
              <a:t>... </a:t>
            </a:r>
            <a:endParaRPr lang="ru-RU" sz="2000" dirty="0">
              <a:latin typeface="CourierStd"/>
            </a:endParaRPr>
          </a:p>
          <a:p>
            <a:r>
              <a:rPr lang="en-US" sz="2000" dirty="0">
                <a:latin typeface="CourierStd"/>
              </a:rPr>
              <a:t>break; </a:t>
            </a:r>
            <a:endParaRPr lang="ru-RU" sz="2000" dirty="0">
              <a:latin typeface="CourierStd"/>
            </a:endParaRPr>
          </a:p>
          <a:p>
            <a:r>
              <a:rPr lang="en-US" sz="2000" dirty="0">
                <a:latin typeface="CourierStd"/>
              </a:rPr>
              <a:t>case 3: </a:t>
            </a:r>
            <a:endParaRPr lang="ru-RU" sz="2000" dirty="0">
              <a:latin typeface="CourierStd"/>
            </a:endParaRPr>
          </a:p>
          <a:p>
            <a:r>
              <a:rPr lang="en-US" sz="2000" dirty="0">
                <a:latin typeface="CourierStd"/>
              </a:rPr>
              <a:t>... </a:t>
            </a:r>
            <a:endParaRPr lang="ru-RU" sz="2000" dirty="0">
              <a:latin typeface="CourierStd"/>
            </a:endParaRPr>
          </a:p>
          <a:p>
            <a:r>
              <a:rPr lang="en-US" sz="2000" dirty="0">
                <a:latin typeface="CourierStd"/>
              </a:rPr>
              <a:t>break; </a:t>
            </a:r>
            <a:endParaRPr lang="ru-RU" sz="2000" dirty="0">
              <a:latin typeface="CourierStd"/>
            </a:endParaRPr>
          </a:p>
          <a:p>
            <a:r>
              <a:rPr lang="en-US" sz="2000" dirty="0">
                <a:latin typeface="CourierStd"/>
              </a:rPr>
              <a:t>default: </a:t>
            </a:r>
            <a:endParaRPr lang="ru-RU" sz="2000" dirty="0">
              <a:latin typeface="CourierStd"/>
            </a:endParaRPr>
          </a:p>
          <a:p>
            <a:r>
              <a:rPr lang="en-US" sz="2000" dirty="0">
                <a:latin typeface="CourierStd"/>
              </a:rPr>
              <a:t>... </a:t>
            </a:r>
            <a:endParaRPr lang="ru-RU" sz="2000" dirty="0">
              <a:latin typeface="CourierStd"/>
            </a:endParaRPr>
          </a:p>
          <a:p>
            <a:r>
              <a:rPr lang="en-US" sz="2000" dirty="0">
                <a:latin typeface="CourierStd"/>
              </a:rPr>
              <a:t>break; </a:t>
            </a:r>
          </a:p>
          <a:p>
            <a:r>
              <a:rPr lang="en-US" sz="2000" dirty="0">
                <a:latin typeface="CourierStd"/>
              </a:rPr>
              <a:t>} </a:t>
            </a:r>
          </a:p>
          <a:p>
            <a:endParaRPr lang="en-US" dirty="0"/>
          </a:p>
        </p:txBody>
      </p:sp>
      <p:sp>
        <p:nvSpPr>
          <p:cNvPr id="5" name="TextBox 4">
            <a:extLst>
              <a:ext uri="{FF2B5EF4-FFF2-40B4-BE49-F238E27FC236}">
                <a16:creationId xmlns:a16="http://schemas.microsoft.com/office/drawing/2014/main" id="{D71E5FE6-AC9B-0F4C-A030-CC504507B5B3}"/>
              </a:ext>
            </a:extLst>
          </p:cNvPr>
          <p:cNvSpPr txBox="1"/>
          <p:nvPr/>
        </p:nvSpPr>
        <p:spPr>
          <a:xfrm>
            <a:off x="4850132" y="5265525"/>
            <a:ext cx="2272937" cy="646331"/>
          </a:xfrm>
          <a:prstGeom prst="rect">
            <a:avLst/>
          </a:prstGeom>
          <a:noFill/>
        </p:spPr>
        <p:txBody>
          <a:bodyPr wrap="square" rtlCol="0">
            <a:spAutoFit/>
          </a:bodyPr>
          <a:lstStyle/>
          <a:p>
            <a:r>
              <a:rPr lang="ru-RU" dirty="0"/>
              <a:t>Похоже на С++ не правда ли?</a:t>
            </a:r>
            <a:r>
              <a:rPr lang="en-US" dirty="0"/>
              <a:t> </a:t>
            </a:r>
            <a:endParaRPr lang="ru-RU" dirty="0"/>
          </a:p>
        </p:txBody>
      </p:sp>
      <p:sp>
        <p:nvSpPr>
          <p:cNvPr id="3" name="TextBox 2">
            <a:extLst>
              <a:ext uri="{FF2B5EF4-FFF2-40B4-BE49-F238E27FC236}">
                <a16:creationId xmlns:a16="http://schemas.microsoft.com/office/drawing/2014/main" id="{4084CBEB-1FE0-9F46-B86F-418F7DFC30CA}"/>
              </a:ext>
            </a:extLst>
          </p:cNvPr>
          <p:cNvSpPr txBox="1"/>
          <p:nvPr/>
        </p:nvSpPr>
        <p:spPr>
          <a:xfrm>
            <a:off x="7192193" y="4462661"/>
            <a:ext cx="574765" cy="1569660"/>
          </a:xfrm>
          <a:prstGeom prst="rect">
            <a:avLst/>
          </a:prstGeom>
          <a:noFill/>
        </p:spPr>
        <p:txBody>
          <a:bodyPr wrap="square" rtlCol="0">
            <a:spAutoFit/>
          </a:bodyPr>
          <a:lstStyle/>
          <a:p>
            <a:r>
              <a:rPr lang="en-US" sz="9600" dirty="0"/>
              <a:t>🤩</a:t>
            </a:r>
            <a:endParaRPr lang="ru-RU" sz="19900" dirty="0"/>
          </a:p>
        </p:txBody>
      </p:sp>
      <p:sp>
        <p:nvSpPr>
          <p:cNvPr id="4" name="TextBox 3">
            <a:extLst>
              <a:ext uri="{FF2B5EF4-FFF2-40B4-BE49-F238E27FC236}">
                <a16:creationId xmlns:a16="http://schemas.microsoft.com/office/drawing/2014/main" id="{DD0060F7-DD89-2648-BD50-BE03B1A513D4}"/>
              </a:ext>
            </a:extLst>
          </p:cNvPr>
          <p:cNvSpPr txBox="1"/>
          <p:nvPr/>
        </p:nvSpPr>
        <p:spPr>
          <a:xfrm>
            <a:off x="2508070" y="1667186"/>
            <a:ext cx="4684124" cy="3170099"/>
          </a:xfrm>
          <a:prstGeom prst="rect">
            <a:avLst/>
          </a:prstGeom>
          <a:noFill/>
        </p:spPr>
        <p:txBody>
          <a:bodyPr wrap="square" rtlCol="0">
            <a:spAutoFit/>
          </a:bodyPr>
          <a:lstStyle/>
          <a:p>
            <a:pPr lvl="0" defTabSz="914400" eaLnBrk="0" fontAlgn="base" hangingPunct="0">
              <a:spcBef>
                <a:spcPct val="0"/>
              </a:spcBef>
              <a:spcAft>
                <a:spcPct val="0"/>
              </a:spcAft>
            </a:pPr>
            <a:r>
              <a:rPr lang="ru-RU" altLang="ru-RU" sz="2000" dirty="0" err="1">
                <a:solidFill>
                  <a:srgbClr val="295CA8"/>
                </a:solidFill>
                <a:latin typeface="LucidaSansTypewriterStd"/>
              </a:rPr>
              <a:t>switch</a:t>
            </a:r>
            <a:r>
              <a:rPr lang="ru-RU" altLang="ru-RU" sz="2000" dirty="0">
                <a:solidFill>
                  <a:srgbClr val="295CA8"/>
                </a:solidFill>
                <a:latin typeface="LucidaSansTypewriterStd"/>
              </a:rPr>
              <a:t> </a:t>
            </a:r>
            <a:r>
              <a:rPr lang="ru-RU" altLang="ru-RU" sz="2000" dirty="0">
                <a:latin typeface="LucidaSansTypewriterStd"/>
              </a:rPr>
              <a:t>(</a:t>
            </a:r>
            <a:r>
              <a:rPr lang="en-US" altLang="ru-RU" sz="2000" dirty="0">
                <a:latin typeface="LucidaSansTypewriterStd"/>
              </a:rPr>
              <a:t>letter)</a:t>
            </a:r>
            <a:r>
              <a:rPr lang="ru-RU" altLang="ru-RU" sz="2000" dirty="0">
                <a:latin typeface="LucidaSansTypewriterStd"/>
              </a:rPr>
              <a:t> {</a:t>
            </a:r>
          </a:p>
          <a:p>
            <a:pPr defTabSz="914400" eaLnBrk="0" fontAlgn="base" hangingPunct="0">
              <a:spcBef>
                <a:spcPct val="0"/>
              </a:spcBef>
              <a:spcAft>
                <a:spcPct val="0"/>
              </a:spcAft>
            </a:pPr>
            <a:r>
              <a:rPr lang="ru-RU" altLang="ru-RU" sz="2000" dirty="0" err="1">
                <a:solidFill>
                  <a:srgbClr val="295CA8"/>
                </a:solidFill>
                <a:latin typeface="LucidaSansTypewriterStd"/>
              </a:rPr>
              <a:t>case</a:t>
            </a:r>
            <a:r>
              <a:rPr lang="ru-RU" altLang="ru-RU" sz="2000" dirty="0">
                <a:solidFill>
                  <a:srgbClr val="295CA8"/>
                </a:solidFill>
                <a:latin typeface="LucidaSansTypewriterStd"/>
              </a:rPr>
              <a:t> </a:t>
            </a:r>
            <a:r>
              <a:rPr lang="ru-RU" altLang="ru-RU" sz="2000" dirty="0">
                <a:latin typeface="LucidaSansTypewriterStd"/>
              </a:rPr>
              <a:t>'</a:t>
            </a:r>
            <a:r>
              <a:rPr lang="ru-RU" altLang="ru-RU" sz="2000" dirty="0" err="1">
                <a:latin typeface="LucidaSansTypewriterStd"/>
              </a:rPr>
              <a:t>A</a:t>
            </a:r>
            <a:r>
              <a:rPr lang="ru-RU" altLang="ru-RU" sz="2000" dirty="0">
                <a:latin typeface="LucidaSansTypewriterStd"/>
              </a:rPr>
              <a:t>': </a:t>
            </a:r>
            <a:r>
              <a:rPr lang="ru-RU" altLang="ru-RU" sz="2000" dirty="0" err="1">
                <a:latin typeface="LucidaSansTypewriterStd"/>
              </a:rPr>
              <a:t>a</a:t>
            </a:r>
            <a:r>
              <a:rPr lang="ru-RU" altLang="ru-RU" sz="2000" dirty="0">
                <a:latin typeface="LucidaSansTypewriterStd"/>
              </a:rPr>
              <a:t> = </a:t>
            </a:r>
            <a:r>
              <a:rPr lang="ru-RU" altLang="ru-RU" sz="2000" dirty="0" err="1">
                <a:latin typeface="LucidaSansTypewriterStd"/>
              </a:rPr>
              <a:t>a</a:t>
            </a:r>
            <a:r>
              <a:rPr lang="ru-RU" altLang="ru-RU" sz="2000" dirty="0">
                <a:latin typeface="LucidaSansTypewriterStd"/>
              </a:rPr>
              <a:t> + 1;</a:t>
            </a:r>
          </a:p>
          <a:p>
            <a:pPr lvl="0" defTabSz="914400" eaLnBrk="0" fontAlgn="base" hangingPunct="0">
              <a:spcBef>
                <a:spcPct val="0"/>
              </a:spcBef>
              <a:spcAft>
                <a:spcPct val="0"/>
              </a:spcAft>
            </a:pPr>
            <a:r>
              <a:rPr lang="ru-RU" altLang="ru-RU" sz="2000" dirty="0">
                <a:solidFill>
                  <a:srgbClr val="295CA8"/>
                </a:solidFill>
                <a:latin typeface="LucidaSansTypewriterStd"/>
              </a:rPr>
              <a:t> </a:t>
            </a:r>
            <a:r>
              <a:rPr lang="ru-RU" altLang="ru-RU" sz="2000" dirty="0" err="1">
                <a:solidFill>
                  <a:srgbClr val="295CA8"/>
                </a:solidFill>
                <a:latin typeface="LucidaSansTypewriterStd"/>
              </a:rPr>
              <a:t>break</a:t>
            </a:r>
            <a:r>
              <a:rPr lang="ru-RU" altLang="ru-RU" sz="2000" dirty="0">
                <a:solidFill>
                  <a:srgbClr val="295CA8"/>
                </a:solidFill>
                <a:latin typeface="LucidaSansTypewriterStd"/>
              </a:rPr>
              <a:t>; </a:t>
            </a:r>
            <a:endParaRPr lang="ru-RU" altLang="ru-RU" dirty="0">
              <a:solidFill>
                <a:srgbClr val="295CA8"/>
              </a:solidFill>
            </a:endParaRPr>
          </a:p>
          <a:p>
            <a:pPr defTabSz="914400" eaLnBrk="0" fontAlgn="base" hangingPunct="0">
              <a:spcBef>
                <a:spcPct val="0"/>
              </a:spcBef>
              <a:spcAft>
                <a:spcPct val="0"/>
              </a:spcAft>
            </a:pPr>
            <a:r>
              <a:rPr lang="ru-RU" altLang="ru-RU" sz="2000" dirty="0" err="1">
                <a:solidFill>
                  <a:srgbClr val="295CA8"/>
                </a:solidFill>
                <a:latin typeface="LucidaSansTypewriterStd"/>
              </a:rPr>
              <a:t>case</a:t>
            </a:r>
            <a:r>
              <a:rPr lang="ru-RU" altLang="ru-RU" sz="2000" dirty="0">
                <a:solidFill>
                  <a:srgbClr val="295CA8"/>
                </a:solidFill>
                <a:latin typeface="LucidaSansTypewriterStd"/>
              </a:rPr>
              <a:t> </a:t>
            </a:r>
            <a:r>
              <a:rPr lang="ru-RU" altLang="ru-RU" sz="2000" dirty="0">
                <a:latin typeface="LucidaSansTypewriterStd"/>
              </a:rPr>
              <a:t>'</a:t>
            </a:r>
            <a:r>
              <a:rPr lang="ru-RU" altLang="ru-RU" sz="2000" dirty="0" err="1">
                <a:latin typeface="LucidaSansTypewriterStd"/>
              </a:rPr>
              <a:t>B</a:t>
            </a:r>
            <a:r>
              <a:rPr lang="ru-RU" altLang="ru-RU" sz="2000" dirty="0">
                <a:latin typeface="LucidaSansTypewriterStd"/>
              </a:rPr>
              <a:t>’: </a:t>
            </a:r>
            <a:r>
              <a:rPr lang="en-US" altLang="ru-RU" sz="2000" dirty="0">
                <a:latin typeface="LucidaSansTypewriterStd"/>
              </a:rPr>
              <a:t>b</a:t>
            </a:r>
            <a:r>
              <a:rPr lang="ru-RU" altLang="ru-RU" sz="2000" dirty="0">
                <a:latin typeface="LucidaSansTypewriterStd"/>
              </a:rPr>
              <a:t>= </a:t>
            </a:r>
            <a:r>
              <a:rPr lang="ru-RU" altLang="ru-RU" sz="2000" dirty="0" err="1">
                <a:latin typeface="LucidaSansTypewriterStd"/>
              </a:rPr>
              <a:t>b</a:t>
            </a:r>
            <a:r>
              <a:rPr lang="ru-RU" altLang="ru-RU" sz="2000" dirty="0">
                <a:latin typeface="LucidaSansTypewriterStd"/>
              </a:rPr>
              <a:t> + 1;</a:t>
            </a:r>
          </a:p>
          <a:p>
            <a:pPr lvl="0" defTabSz="914400" eaLnBrk="0" fontAlgn="base" hangingPunct="0">
              <a:spcBef>
                <a:spcPct val="0"/>
              </a:spcBef>
              <a:spcAft>
                <a:spcPct val="0"/>
              </a:spcAft>
            </a:pPr>
            <a:r>
              <a:rPr lang="ru-RU" altLang="ru-RU" sz="2000" dirty="0">
                <a:solidFill>
                  <a:srgbClr val="295CA8"/>
                </a:solidFill>
                <a:latin typeface="LucidaSansTypewriterStd"/>
              </a:rPr>
              <a:t>  </a:t>
            </a:r>
            <a:r>
              <a:rPr lang="ru-RU" altLang="ru-RU" sz="2000" dirty="0" err="1">
                <a:solidFill>
                  <a:srgbClr val="295CA8"/>
                </a:solidFill>
                <a:latin typeface="LucidaSansTypewriterStd"/>
              </a:rPr>
              <a:t>break</a:t>
            </a:r>
            <a:r>
              <a:rPr lang="ru-RU" altLang="ru-RU" sz="2000" dirty="0">
                <a:solidFill>
                  <a:srgbClr val="295CA8"/>
                </a:solidFill>
                <a:latin typeface="LucidaSansTypewriterStd"/>
              </a:rPr>
              <a:t>; </a:t>
            </a:r>
            <a:endParaRPr lang="ru-RU" altLang="ru-RU" dirty="0">
              <a:solidFill>
                <a:srgbClr val="295CA8"/>
              </a:solidFill>
            </a:endParaRPr>
          </a:p>
          <a:p>
            <a:pPr defTabSz="914400" eaLnBrk="0" fontAlgn="base" hangingPunct="0">
              <a:spcBef>
                <a:spcPct val="0"/>
              </a:spcBef>
              <a:spcAft>
                <a:spcPct val="0"/>
              </a:spcAft>
            </a:pPr>
            <a:r>
              <a:rPr lang="ru-RU" altLang="ru-RU" sz="2000" dirty="0" err="1">
                <a:solidFill>
                  <a:srgbClr val="295CA8"/>
                </a:solidFill>
                <a:latin typeface="LucidaSansTypewriterStd"/>
              </a:rPr>
              <a:t>case</a:t>
            </a:r>
            <a:r>
              <a:rPr lang="ru-RU" altLang="ru-RU" sz="2000" dirty="0">
                <a:solidFill>
                  <a:srgbClr val="00FFFF"/>
                </a:solidFill>
                <a:latin typeface="LucidaSansTypewriterStd"/>
              </a:rPr>
              <a:t> </a:t>
            </a:r>
            <a:r>
              <a:rPr lang="ru-RU" altLang="ru-RU" sz="2000" dirty="0">
                <a:latin typeface="LucidaSansTypewriterStd"/>
              </a:rPr>
              <a:t>'</a:t>
            </a:r>
            <a:r>
              <a:rPr lang="ru-RU" altLang="ru-RU" sz="2000" dirty="0" err="1">
                <a:latin typeface="LucidaSansTypewriterStd"/>
              </a:rPr>
              <a:t>C</a:t>
            </a:r>
            <a:r>
              <a:rPr lang="ru-RU" altLang="ru-RU" sz="2000" dirty="0">
                <a:latin typeface="LucidaSansTypewriterStd"/>
              </a:rPr>
              <a:t>': </a:t>
            </a:r>
            <a:r>
              <a:rPr lang="ru-RU" altLang="ru-RU" sz="2000" dirty="0" err="1">
                <a:latin typeface="LucidaSansTypewriterStd"/>
              </a:rPr>
              <a:t>c</a:t>
            </a:r>
            <a:r>
              <a:rPr lang="ru-RU" altLang="ru-RU" sz="2000" dirty="0">
                <a:latin typeface="LucidaSansTypewriterStd"/>
              </a:rPr>
              <a:t>= </a:t>
            </a:r>
            <a:r>
              <a:rPr lang="ru-RU" altLang="ru-RU" sz="2000" dirty="0" err="1">
                <a:latin typeface="LucidaSansTypewriterStd"/>
              </a:rPr>
              <a:t>c</a:t>
            </a:r>
            <a:r>
              <a:rPr lang="ru-RU" altLang="ru-RU" sz="2000" dirty="0">
                <a:latin typeface="LucidaSansTypewriterStd"/>
              </a:rPr>
              <a:t> + 1; </a:t>
            </a:r>
            <a:endParaRPr lang="ru-RU" altLang="ru-RU" sz="2000" dirty="0"/>
          </a:p>
          <a:p>
            <a:pPr lvl="0" defTabSz="914400" eaLnBrk="0" fontAlgn="base" hangingPunct="0">
              <a:spcBef>
                <a:spcPct val="0"/>
              </a:spcBef>
              <a:spcAft>
                <a:spcPct val="0"/>
              </a:spcAft>
            </a:pPr>
            <a:r>
              <a:rPr lang="ru-RU" altLang="ru-RU" sz="2000" dirty="0">
                <a:solidFill>
                  <a:srgbClr val="295CA8"/>
                </a:solidFill>
                <a:latin typeface="LucidaSansTypewriterStd"/>
              </a:rPr>
              <a:t>  </a:t>
            </a:r>
            <a:r>
              <a:rPr lang="ru-RU" altLang="ru-RU" sz="2000" dirty="0" err="1">
                <a:solidFill>
                  <a:srgbClr val="295CA8"/>
                </a:solidFill>
                <a:latin typeface="LucidaSansTypewriterStd"/>
              </a:rPr>
              <a:t>break</a:t>
            </a:r>
            <a:r>
              <a:rPr lang="ru-RU" altLang="ru-RU" sz="2000" dirty="0">
                <a:latin typeface="LucidaSansTypewriterStd"/>
              </a:rPr>
              <a:t>; </a:t>
            </a:r>
            <a:endParaRPr lang="ru-RU" altLang="ru-RU" dirty="0"/>
          </a:p>
          <a:p>
            <a:pPr lvl="0" defTabSz="914400" eaLnBrk="0" fontAlgn="base" hangingPunct="0">
              <a:spcBef>
                <a:spcPct val="0"/>
              </a:spcBef>
              <a:spcAft>
                <a:spcPct val="0"/>
              </a:spcAft>
            </a:pPr>
            <a:r>
              <a:rPr lang="ru-RU" altLang="ru-RU" sz="2000" dirty="0" err="1">
                <a:solidFill>
                  <a:srgbClr val="295CA8"/>
                </a:solidFill>
                <a:latin typeface="LucidaSansTypewriterStd"/>
              </a:rPr>
              <a:t>default</a:t>
            </a:r>
            <a:r>
              <a:rPr lang="ru-RU" altLang="ru-RU" sz="2000" dirty="0">
                <a:solidFill>
                  <a:srgbClr val="295CA8"/>
                </a:solidFill>
                <a:latin typeface="LucidaSansTypewriterStd"/>
              </a:rPr>
              <a:t>:</a:t>
            </a:r>
            <a:br>
              <a:rPr lang="ru-RU" altLang="ru-RU" sz="2000" dirty="0">
                <a:latin typeface="LucidaSansTypewriterStd"/>
              </a:rPr>
            </a:br>
            <a:r>
              <a:rPr lang="ru-RU" altLang="ru-RU" sz="2000" dirty="0" err="1">
                <a:latin typeface="LucidaSansTypewriterStd"/>
              </a:rPr>
              <a:t>System.out.println</a:t>
            </a:r>
            <a:r>
              <a:rPr lang="ru-RU" altLang="ru-RU" sz="2000" dirty="0">
                <a:latin typeface="LucidaSansTypewriterStd"/>
              </a:rPr>
              <a:t>(”</a:t>
            </a:r>
            <a:r>
              <a:rPr lang="en-US" altLang="ru-RU" sz="2000" dirty="0">
                <a:latin typeface="LucidaSansTypewriterStd"/>
              </a:rPr>
              <a:t> Unknown letter</a:t>
            </a:r>
            <a:r>
              <a:rPr lang="ru-RU" altLang="ru-RU" sz="2000" dirty="0">
                <a:latin typeface="LucidaSansTypewriterStd"/>
              </a:rPr>
              <a:t>"); </a:t>
            </a:r>
            <a:endParaRPr lang="ru-RU" altLang="ru-RU" dirty="0"/>
          </a:p>
          <a:p>
            <a:pPr lvl="0" defTabSz="914400" eaLnBrk="0" fontAlgn="base" hangingPunct="0">
              <a:spcBef>
                <a:spcPct val="0"/>
              </a:spcBef>
              <a:spcAft>
                <a:spcPct val="0"/>
              </a:spcAft>
            </a:pPr>
            <a:r>
              <a:rPr lang="ru-RU" altLang="ru-RU" sz="2000" dirty="0">
                <a:latin typeface="LucidaSansTypewriterStd"/>
              </a:rPr>
              <a:t>}</a:t>
            </a:r>
            <a:endParaRPr lang="ru-RU" dirty="0"/>
          </a:p>
        </p:txBody>
      </p:sp>
      <p:pic>
        <p:nvPicPr>
          <p:cNvPr id="1028" name="Picture 4" descr="page297image66477376">
            <a:extLst>
              <a:ext uri="{FF2B5EF4-FFF2-40B4-BE49-F238E27FC236}">
                <a16:creationId xmlns:a16="http://schemas.microsoft.com/office/drawing/2014/main" id="{4CA20C84-79C7-294C-8F0F-4479141ED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549275"/>
            <a:ext cx="4483100" cy="2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7230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1053"/>
            <a:ext cx="8229599" cy="1220148"/>
          </a:xfrm>
        </p:spPr>
        <p:txBody>
          <a:bodyPr/>
          <a:lstStyle/>
          <a:p>
            <a:pPr algn="ctr"/>
            <a:r>
              <a:rPr lang="ru-RU" b="1" dirty="0">
                <a:ln w="1905"/>
                <a:solidFill>
                  <a:srgbClr val="0070C0"/>
                </a:solidFill>
                <a:effectLst>
                  <a:innerShdw blurRad="69850" dist="43180" dir="5400000">
                    <a:srgbClr val="000000">
                      <a:alpha val="65000"/>
                    </a:srgbClr>
                  </a:innerShdw>
                </a:effectLst>
              </a:rPr>
              <a:t>Структуры данных: массивы, матрицы и списки</a:t>
            </a:r>
            <a:endParaRPr lang="en-US" b="1" dirty="0">
              <a:ln w="1905"/>
              <a:solidFill>
                <a:srgbClr val="0070C0"/>
              </a:solidFill>
              <a:effectLst>
                <a:innerShdw blurRad="69850" dist="43180" dir="5400000">
                  <a:srgbClr val="000000">
                    <a:alpha val="65000"/>
                  </a:srgbClr>
                </a:innerShdw>
              </a:effectLst>
            </a:endParaRPr>
          </a:p>
        </p:txBody>
      </p:sp>
      <p:graphicFrame>
        <p:nvGraphicFramePr>
          <p:cNvPr id="4" name="Diagram 3"/>
          <p:cNvGraphicFramePr/>
          <p:nvPr/>
        </p:nvGraphicFramePr>
        <p:xfrm>
          <a:off x="1524000" y="2514600"/>
          <a:ext cx="6705600" cy="347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61B1EECD-E2E7-EE49-AB67-20ED4913D13C}"/>
              </a:ext>
            </a:extLst>
          </p:cNvPr>
          <p:cNvSpPr txBox="1"/>
          <p:nvPr/>
        </p:nvSpPr>
        <p:spPr>
          <a:xfrm>
            <a:off x="678873" y="5694219"/>
            <a:ext cx="5500254" cy="95410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ru-RU" sz="2800" dirty="0">
                <a:solidFill>
                  <a:srgbClr val="FF0000"/>
                </a:solidFill>
              </a:rPr>
              <a:t>Помните: Массивы в </a:t>
            </a:r>
            <a:r>
              <a:rPr lang="en-US" sz="2800" dirty="0">
                <a:solidFill>
                  <a:srgbClr val="FF0000"/>
                </a:solidFill>
              </a:rPr>
              <a:t>Java </a:t>
            </a:r>
            <a:r>
              <a:rPr lang="ru-RU" sz="2800" dirty="0">
                <a:solidFill>
                  <a:srgbClr val="FF0000"/>
                </a:solidFill>
              </a:rPr>
              <a:t>это объектные типы!</a:t>
            </a:r>
          </a:p>
        </p:txBody>
      </p:sp>
      <p:sp>
        <p:nvSpPr>
          <p:cNvPr id="5" name="TextBox 4">
            <a:extLst>
              <a:ext uri="{FF2B5EF4-FFF2-40B4-BE49-F238E27FC236}">
                <a16:creationId xmlns:a16="http://schemas.microsoft.com/office/drawing/2014/main" id="{C1DE64DA-D540-7446-BD0B-4423DA6A860A}"/>
              </a:ext>
            </a:extLst>
          </p:cNvPr>
          <p:cNvSpPr txBox="1"/>
          <p:nvPr/>
        </p:nvSpPr>
        <p:spPr>
          <a:xfrm>
            <a:off x="6826623" y="1981201"/>
            <a:ext cx="2248104"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a:t>int[] x;</a:t>
            </a:r>
            <a:br>
              <a:rPr lang="en-US" sz="2400" dirty="0"/>
            </a:br>
            <a:r>
              <a:rPr lang="en-US" sz="2400" dirty="0"/>
              <a:t>x=new int[10]; </a:t>
            </a:r>
          </a:p>
        </p:txBody>
      </p:sp>
    </p:spTree>
    <p:extLst>
      <p:ext uri="{BB962C8B-B14F-4D97-AF65-F5344CB8AC3E}">
        <p14:creationId xmlns:p14="http://schemas.microsoft.com/office/powerpoint/2010/main" val="3161467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6882" y="391887"/>
            <a:ext cx="8466117" cy="1323439"/>
          </a:xfrm>
          <a:prstGeom prst="rect">
            <a:avLst/>
          </a:prstGeom>
        </p:spPr>
        <p:txBody>
          <a:bodyPr wrap="square">
            <a:spAutoFit/>
          </a:bodyPr>
          <a:lstStyle/>
          <a:p>
            <a:pPr algn="ctr"/>
            <a:r>
              <a:rPr lang="ru-RU"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Объявление и инициализация массивов</a:t>
            </a:r>
            <a:endParaRPr lang="en-US" sz="4000"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p:txBody>
      </p:sp>
      <p:graphicFrame>
        <p:nvGraphicFramePr>
          <p:cNvPr id="4" name="Таблица 3">
            <a:extLst>
              <a:ext uri="{FF2B5EF4-FFF2-40B4-BE49-F238E27FC236}">
                <a16:creationId xmlns:a16="http://schemas.microsoft.com/office/drawing/2014/main" id="{04A7ECE0-BA73-5742-A197-FC6BD4476EC0}"/>
              </a:ext>
            </a:extLst>
          </p:cNvPr>
          <p:cNvGraphicFramePr>
            <a:graphicFrameLocks noGrp="1"/>
          </p:cNvGraphicFramePr>
          <p:nvPr/>
        </p:nvGraphicFramePr>
        <p:xfrm>
          <a:off x="296883" y="1830819"/>
          <a:ext cx="8662471" cy="4335846"/>
        </p:xfrm>
        <a:graphic>
          <a:graphicData uri="http://schemas.openxmlformats.org/drawingml/2006/table">
            <a:tbl>
              <a:tblPr firstRow="1" firstCol="1" bandRow="1">
                <a:tableStyleId>{5C22544A-7EE6-4342-B048-85BDC9FD1C3A}</a:tableStyleId>
              </a:tblPr>
              <a:tblGrid>
                <a:gridCol w="1684317">
                  <a:extLst>
                    <a:ext uri="{9D8B030D-6E8A-4147-A177-3AD203B41FA5}">
                      <a16:colId xmlns:a16="http://schemas.microsoft.com/office/drawing/2014/main" val="1324314522"/>
                    </a:ext>
                  </a:extLst>
                </a:gridCol>
                <a:gridCol w="3103418">
                  <a:extLst>
                    <a:ext uri="{9D8B030D-6E8A-4147-A177-3AD203B41FA5}">
                      <a16:colId xmlns:a16="http://schemas.microsoft.com/office/drawing/2014/main" val="3507709029"/>
                    </a:ext>
                  </a:extLst>
                </a:gridCol>
                <a:gridCol w="3874736">
                  <a:extLst>
                    <a:ext uri="{9D8B030D-6E8A-4147-A177-3AD203B41FA5}">
                      <a16:colId xmlns:a16="http://schemas.microsoft.com/office/drawing/2014/main" val="2647776733"/>
                    </a:ext>
                  </a:extLst>
                </a:gridCol>
              </a:tblGrid>
              <a:tr h="487190">
                <a:tc>
                  <a:txBody>
                    <a:bodyPr/>
                    <a:lstStyle/>
                    <a:p>
                      <a:pPr>
                        <a:spcAft>
                          <a:spcPts val="0"/>
                        </a:spcAf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Вид массива</a:t>
                      </a:r>
                    </a:p>
                  </a:txBody>
                  <a:tcPr marL="68580" marR="68580" marT="0" marB="0">
                    <a:solidFill>
                      <a:schemeClr val="accent1">
                        <a:lumMod val="40000"/>
                        <a:lumOff val="60000"/>
                      </a:schemeClr>
                    </a:solidFill>
                  </a:tcPr>
                </a:tc>
                <a:tc>
                  <a:txBody>
                    <a:bodyPr/>
                    <a:lstStyle/>
                    <a:p>
                      <a:pPr>
                        <a:spcAft>
                          <a:spcPts val="0"/>
                        </a:spcAft>
                      </a:pPr>
                      <a:r>
                        <a:rPr lang="ru-RU" sz="1600" dirty="0">
                          <a:solidFill>
                            <a:schemeClr val="tx1"/>
                          </a:solidFill>
                          <a:effectLst/>
                        </a:rPr>
                        <a:t> </a:t>
                      </a:r>
                      <a:r>
                        <a:rPr lang="ru-RU" sz="2000" dirty="0">
                          <a:solidFill>
                            <a:schemeClr val="tx1"/>
                          </a:solidFill>
                          <a:effectLst/>
                        </a:rPr>
                        <a:t>Пример объявления</a:t>
                      </a:r>
                      <a:endPar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tc>
                  <a:txBody>
                    <a:bodyPr/>
                    <a:lstStyle/>
                    <a:p>
                      <a:pPr>
                        <a:spcAft>
                          <a:spcPts val="0"/>
                        </a:spcAf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Альтернативный способ</a:t>
                      </a:r>
                    </a:p>
                  </a:txBody>
                  <a:tcPr marL="68580" marR="68580" marT="0" marB="0">
                    <a:solidFill>
                      <a:schemeClr val="accent1">
                        <a:lumMod val="40000"/>
                        <a:lumOff val="60000"/>
                      </a:schemeClr>
                    </a:solidFill>
                  </a:tcPr>
                </a:tc>
                <a:extLst>
                  <a:ext uri="{0D108BD9-81ED-4DB2-BD59-A6C34878D82A}">
                    <a16:rowId xmlns:a16="http://schemas.microsoft.com/office/drawing/2014/main" val="887234854"/>
                  </a:ext>
                </a:extLst>
              </a:tr>
              <a:tr h="1166416">
                <a:tc>
                  <a:txBody>
                    <a:bodyPr/>
                    <a:lstStyle/>
                    <a:p>
                      <a:pPr>
                        <a:spcAft>
                          <a:spcPts val="0"/>
                        </a:spcAf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Одномерный </a:t>
                      </a:r>
                    </a:p>
                    <a:p>
                      <a:pPr>
                        <a:spcAft>
                          <a:spcPts val="0"/>
                        </a:spcAf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массив</a:t>
                      </a:r>
                    </a:p>
                  </a:txBody>
                  <a:tcPr marL="68580" marR="68580" marT="0" marB="0">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int[] x=new int[10];</a:t>
                      </a:r>
                      <a:br>
                        <a:rPr lang="en-US" sz="1800" kern="1200" dirty="0">
                          <a:solidFill>
                            <a:schemeClr val="dk1"/>
                          </a:solidFill>
                          <a:effectLst/>
                          <a:latin typeface="+mn-lt"/>
                          <a:ea typeface="+mn-ea"/>
                          <a:cs typeface="+mn-cs"/>
                        </a:rPr>
                      </a:b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int[] x={1,2,3,4,5,6,7,8,9,0};</a:t>
                      </a:r>
                      <a:br>
                        <a:rPr lang="en-US" sz="1800" kern="1200" dirty="0">
                          <a:solidFill>
                            <a:schemeClr val="dk1"/>
                          </a:solidFill>
                          <a:effectLst/>
                          <a:latin typeface="+mn-lt"/>
                          <a:ea typeface="+mn-ea"/>
                          <a:cs typeface="+mn-cs"/>
                        </a:rPr>
                      </a:br>
                      <a:endParaRPr lang="en-US" sz="1600" dirty="0"/>
                    </a:p>
                    <a:p>
                      <a:pPr>
                        <a:spcAft>
                          <a:spcPts val="0"/>
                        </a:spcAft>
                      </a:pP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4066625"/>
                  </a:ext>
                </a:extLst>
              </a:tr>
              <a:tr h="972013">
                <a:tc>
                  <a:txBody>
                    <a:bodyPr/>
                    <a:lstStyle/>
                    <a:p>
                      <a:pPr>
                        <a:spcAft>
                          <a:spcPts val="0"/>
                        </a:spcAf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Двумерный</a:t>
                      </a:r>
                    </a:p>
                    <a:p>
                      <a:pPr>
                        <a:spcAft>
                          <a:spcPts val="0"/>
                        </a:spcAf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массив </a:t>
                      </a:r>
                    </a:p>
                  </a:txBody>
                  <a:tcPr marL="68580" marR="68580" marT="0" marB="0">
                    <a:solidFill>
                      <a:schemeClr val="accent1">
                        <a:lumMod val="40000"/>
                        <a:lumOff val="60000"/>
                      </a:schemeClr>
                    </a:solidFill>
                  </a:tcPr>
                </a:tc>
                <a:tc>
                  <a:txBody>
                    <a:bodyPr/>
                    <a:lstStyle/>
                    <a:p>
                      <a:pPr>
                        <a:spcAft>
                          <a:spcPts val="0"/>
                        </a:spcAft>
                      </a:pPr>
                      <a:r>
                        <a:rPr lang="en-US" sz="1600" kern="1200" dirty="0">
                          <a:solidFill>
                            <a:schemeClr val="dk1"/>
                          </a:solidFill>
                          <a:effectLst/>
                          <a:latin typeface="+mn-lt"/>
                          <a:ea typeface="+mn-ea"/>
                          <a:cs typeface="+mn-cs"/>
                        </a:rPr>
                        <a:t>float[][] y=new float [2][5]; </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float[][] y={{1.0F,1.0F,1.0F,1.0F,1.0F},{2.0F,3.0F,4.0F,5.0F,6.0F}}; </a:t>
                      </a:r>
                      <a:endParaRPr lang="en-US" sz="1600" dirty="0"/>
                    </a:p>
                    <a:p>
                      <a:pPr>
                        <a:spcAft>
                          <a:spcPts val="0"/>
                        </a:spcAft>
                      </a:pP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820007"/>
                  </a:ext>
                </a:extLst>
              </a:tr>
              <a:tr h="1357474">
                <a:tc>
                  <a:txBody>
                    <a:bodyPr/>
                    <a:lstStyle/>
                    <a:p>
                      <a:pPr>
                        <a:spcAft>
                          <a:spcPts val="0"/>
                        </a:spcAf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Трехмерный</a:t>
                      </a:r>
                    </a:p>
                    <a:p>
                      <a:pPr>
                        <a:spcAft>
                          <a:spcPts val="0"/>
                        </a:spcAft>
                      </a:pPr>
                      <a:r>
                        <a:rPr lang="ru-RU"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массив</a:t>
                      </a:r>
                    </a:p>
                  </a:txBody>
                  <a:tcPr marL="68580" marR="68580" marT="0" marB="0">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double[][][]</a:t>
                      </a:r>
                      <a:r>
                        <a:rPr lang="ru-RU" sz="1600" kern="1200" dirty="0">
                          <a:solidFill>
                            <a:schemeClr val="dk1"/>
                          </a:solidFill>
                          <a:effectLst/>
                          <a:latin typeface="+mn-lt"/>
                          <a:ea typeface="+mn-ea"/>
                          <a:cs typeface="+mn-cs"/>
                        </a:rPr>
                        <a:t> </a:t>
                      </a:r>
                      <a:r>
                        <a:rPr lang="en-US" sz="1600" kern="1200" dirty="0">
                          <a:solidFill>
                            <a:schemeClr val="dk1"/>
                          </a:solidFill>
                          <a:effectLst/>
                          <a:latin typeface="+mn-lt"/>
                          <a:ea typeface="+mn-ea"/>
                          <a:cs typeface="+mn-cs"/>
                        </a:rPr>
                        <a:t>z=new double [5][2][3]; </a:t>
                      </a:r>
                      <a:endParaRPr lang="en-US" sz="1400" dirty="0"/>
                    </a:p>
                    <a:p>
                      <a:pPr>
                        <a:spcAft>
                          <a:spcPts val="0"/>
                        </a:spcAft>
                      </a:pP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double[][][] z={{{1,2,3},{4,5,6}},{{7,8,9},{10,11,12}},{{13,14,15},{16, 17,18}},{{19,20,21},{22,23,24}},{{25,26,27},{28,29,30}}}; </a:t>
                      </a:r>
                      <a:endParaRPr lang="en-US" sz="1600" dirty="0"/>
                    </a:p>
                    <a:p>
                      <a:pPr>
                        <a:spcAft>
                          <a:spcPts val="0"/>
                        </a:spcAft>
                      </a:pP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9887022"/>
                  </a:ext>
                </a:extLst>
              </a:tr>
            </a:tbl>
          </a:graphicData>
        </a:graphic>
      </p:graphicFrame>
    </p:spTree>
    <p:extLst>
      <p:ext uri="{BB962C8B-B14F-4D97-AF65-F5344CB8AC3E}">
        <p14:creationId xmlns:p14="http://schemas.microsoft.com/office/powerpoint/2010/main" val="221591488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51520" y="136525"/>
            <a:ext cx="9361040" cy="1153093"/>
          </a:xfrm>
        </p:spPr>
        <p:txBody>
          <a:bodyPr>
            <a:normAutofit/>
          </a:bodyPr>
          <a:lstStyle/>
          <a:p>
            <a:r>
              <a:rPr lang="ru-RU" sz="4400" dirty="0">
                <a:solidFill>
                  <a:srgbClr val="0070C0"/>
                </a:solidFill>
              </a:rPr>
              <a:t>Почему Джава? </a:t>
            </a:r>
          </a:p>
        </p:txBody>
      </p:sp>
      <p:sp>
        <p:nvSpPr>
          <p:cNvPr id="5" name="Номер слайда 4"/>
          <p:cNvSpPr>
            <a:spLocks noGrp="1"/>
          </p:cNvSpPr>
          <p:nvPr>
            <p:ph type="sldNum" sz="quarter" idx="11"/>
          </p:nvPr>
        </p:nvSpPr>
        <p:spPr/>
        <p:txBody>
          <a:bodyPr/>
          <a:lstStyle/>
          <a:p>
            <a:fld id="{59712345-3612-4DB9-BB05-AE2C8D5DA220}" type="slidenum">
              <a:rPr lang="ru-RU" smtClean="0"/>
              <a:t>7</a:t>
            </a:fld>
            <a:endParaRPr lang="ru-RU" dirty="0"/>
          </a:p>
        </p:txBody>
      </p:sp>
      <p:pic>
        <p:nvPicPr>
          <p:cNvPr id="7" name="Рисунок 6">
            <a:extLst>
              <a:ext uri="{FF2B5EF4-FFF2-40B4-BE49-F238E27FC236}">
                <a16:creationId xmlns:a16="http://schemas.microsoft.com/office/drawing/2014/main" id="{0E596793-331D-AE48-932C-AFB46AFC0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3" y="3546315"/>
            <a:ext cx="9144000" cy="2955773"/>
          </a:xfrm>
          <a:prstGeom prst="rect">
            <a:avLst/>
          </a:prstGeom>
        </p:spPr>
      </p:pic>
      <p:pic>
        <p:nvPicPr>
          <p:cNvPr id="9" name="Рисунок 8">
            <a:extLst>
              <a:ext uri="{FF2B5EF4-FFF2-40B4-BE49-F238E27FC236}">
                <a16:creationId xmlns:a16="http://schemas.microsoft.com/office/drawing/2014/main" id="{70F231BF-9405-1A4F-886B-074BB1A89815}"/>
              </a:ext>
            </a:extLst>
          </p:cNvPr>
          <p:cNvPicPr>
            <a:picLocks noChangeAspect="1"/>
          </p:cNvPicPr>
          <p:nvPr/>
        </p:nvPicPr>
        <p:blipFill>
          <a:blip r:embed="rId4"/>
          <a:stretch>
            <a:fillRect/>
          </a:stretch>
        </p:blipFill>
        <p:spPr>
          <a:xfrm>
            <a:off x="3028950" y="1289618"/>
            <a:ext cx="5562815" cy="1857637"/>
          </a:xfrm>
          <a:prstGeom prst="rect">
            <a:avLst/>
          </a:prstGeom>
        </p:spPr>
      </p:pic>
      <p:sp>
        <p:nvSpPr>
          <p:cNvPr id="15" name="TextBox 14">
            <a:extLst>
              <a:ext uri="{FF2B5EF4-FFF2-40B4-BE49-F238E27FC236}">
                <a16:creationId xmlns:a16="http://schemas.microsoft.com/office/drawing/2014/main" id="{5DB1B550-57B8-D84B-9A3A-1C045A6DE6C6}"/>
              </a:ext>
            </a:extLst>
          </p:cNvPr>
          <p:cNvSpPr txBox="1"/>
          <p:nvPr/>
        </p:nvSpPr>
        <p:spPr>
          <a:xfrm>
            <a:off x="251520" y="1633721"/>
            <a:ext cx="4578926" cy="1200329"/>
          </a:xfrm>
          <a:prstGeom prst="rect">
            <a:avLst/>
          </a:prstGeom>
          <a:noFill/>
        </p:spPr>
        <p:txBody>
          <a:bodyPr wrap="square">
            <a:spAutoFit/>
          </a:bodyPr>
          <a:lstStyle/>
          <a:p>
            <a:pPr algn="l"/>
            <a:r>
              <a:rPr lang="ru-RU" b="1" i="0" dirty="0">
                <a:solidFill>
                  <a:srgbClr val="000000"/>
                </a:solidFill>
                <a:effectLst/>
                <a:latin typeface="OracleSansVF"/>
              </a:rPr>
              <a:t>Спецификация реального времени для </a:t>
            </a:r>
            <a:r>
              <a:rPr lang="en" b="1" i="0" dirty="0">
                <a:solidFill>
                  <a:srgbClr val="000000"/>
                </a:solidFill>
                <a:effectLst/>
                <a:latin typeface="OracleSansVF"/>
              </a:rPr>
              <a:t>Java (RTSJ)</a:t>
            </a:r>
            <a:endParaRPr lang="ru-RU" b="1" i="0" dirty="0">
              <a:solidFill>
                <a:srgbClr val="000000"/>
              </a:solidFill>
              <a:effectLst/>
              <a:latin typeface="OracleSansVF"/>
            </a:endParaRPr>
          </a:p>
          <a:p>
            <a:r>
              <a:rPr lang="ru-RU" dirty="0">
                <a:ln w="1905"/>
                <a:solidFill>
                  <a:srgbClr val="0070C0"/>
                </a:solidFill>
                <a:effectLst>
                  <a:innerShdw blurRad="69850" dist="43180" dir="5400000">
                    <a:srgbClr val="000000">
                      <a:alpha val="65000"/>
                    </a:srgbClr>
                  </a:innerShdw>
                </a:effectLst>
              </a:rPr>
              <a:t>Популярность </a:t>
            </a:r>
            <a:r>
              <a:rPr lang="en-US" dirty="0">
                <a:ln w="1905"/>
                <a:solidFill>
                  <a:srgbClr val="0070C0"/>
                </a:solidFill>
                <a:effectLst>
                  <a:innerShdw blurRad="69850" dist="43180" dir="5400000">
                    <a:srgbClr val="000000">
                      <a:alpha val="65000"/>
                    </a:srgbClr>
                  </a:innerShdw>
                </a:effectLst>
              </a:rPr>
              <a:t>Java</a:t>
            </a:r>
            <a:br>
              <a:rPr lang="en-US" dirty="0">
                <a:ln w="1905"/>
                <a:solidFill>
                  <a:srgbClr val="0070C0"/>
                </a:solidFill>
                <a:effectLst>
                  <a:innerShdw blurRad="69850" dist="43180" dir="5400000">
                    <a:srgbClr val="000000">
                      <a:alpha val="65000"/>
                    </a:srgbClr>
                  </a:innerShdw>
                </a:effectLst>
              </a:rPr>
            </a:br>
            <a:r>
              <a:rPr lang="ru-RU" dirty="0">
                <a:ln w="1905"/>
                <a:solidFill>
                  <a:srgbClr val="0070C0"/>
                </a:solidFill>
                <a:effectLst>
                  <a:innerShdw blurRad="69850" dist="43180" dir="5400000">
                    <a:srgbClr val="000000">
                      <a:alpha val="65000"/>
                    </a:srgbClr>
                  </a:innerShdw>
                </a:effectLst>
              </a:rPr>
              <a:t>источник </a:t>
            </a:r>
            <a:r>
              <a:rPr lang="ru-RU" dirty="0" err="1">
                <a:ln w="1905"/>
                <a:solidFill>
                  <a:srgbClr val="0070C0"/>
                </a:solidFill>
                <a:effectLst>
                  <a:innerShdw blurRad="69850" dist="43180" dir="5400000">
                    <a:srgbClr val="000000">
                      <a:alpha val="65000"/>
                    </a:srgbClr>
                  </a:innerShdw>
                </a:effectLst>
              </a:rPr>
              <a:t>https</a:t>
            </a:r>
            <a:r>
              <a:rPr lang="ru-RU" dirty="0">
                <a:ln w="1905"/>
                <a:solidFill>
                  <a:srgbClr val="0070C0"/>
                </a:solidFill>
                <a:effectLst>
                  <a:innerShdw blurRad="69850" dist="43180" dir="5400000">
                    <a:srgbClr val="000000">
                      <a:alpha val="65000"/>
                    </a:srgbClr>
                  </a:innerShdw>
                </a:effectLst>
              </a:rPr>
              <a:t>://</a:t>
            </a:r>
            <a:r>
              <a:rPr lang="ru-RU" dirty="0" err="1">
                <a:ln w="1905"/>
                <a:solidFill>
                  <a:srgbClr val="0070C0"/>
                </a:solidFill>
                <a:effectLst>
                  <a:innerShdw blurRad="69850" dist="43180" dir="5400000">
                    <a:srgbClr val="000000">
                      <a:alpha val="65000"/>
                    </a:srgbClr>
                  </a:innerShdw>
                </a:effectLst>
              </a:rPr>
              <a:t>www.tiobe.com</a:t>
            </a:r>
            <a:endParaRPr lang="en" b="1" i="0" dirty="0">
              <a:solidFill>
                <a:srgbClr val="000000"/>
              </a:solidFill>
              <a:effectLst/>
              <a:latin typeface="OracleSansVF"/>
            </a:endParaRPr>
          </a:p>
        </p:txBody>
      </p:sp>
    </p:spTree>
    <p:extLst>
      <p:ext uri="{BB962C8B-B14F-4D97-AF65-F5344CB8AC3E}">
        <p14:creationId xmlns:p14="http://schemas.microsoft.com/office/powerpoint/2010/main" val="2744337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260648"/>
            <a:ext cx="8229600" cy="1143000"/>
          </a:xfrm>
        </p:spPr>
        <p:txBody>
          <a:bodyPr>
            <a:normAutofit/>
          </a:bodyPr>
          <a:lstStyle/>
          <a:p>
            <a:r>
              <a:rPr lang="ru-RU" dirty="0"/>
              <a:t>Полезные ссылки</a:t>
            </a:r>
          </a:p>
        </p:txBody>
      </p:sp>
      <p:sp>
        <p:nvSpPr>
          <p:cNvPr id="3" name="Объект 2"/>
          <p:cNvSpPr>
            <a:spLocks noGrp="1"/>
          </p:cNvSpPr>
          <p:nvPr>
            <p:ph idx="1"/>
          </p:nvPr>
        </p:nvSpPr>
        <p:spPr>
          <a:xfrm>
            <a:off x="395536" y="1052737"/>
            <a:ext cx="8119814" cy="5124226"/>
          </a:xfrm>
        </p:spPr>
        <p:txBody>
          <a:bodyPr>
            <a:normAutofit fontScale="92500" lnSpcReduction="10000"/>
          </a:bodyPr>
          <a:lstStyle/>
          <a:p>
            <a:pPr marL="0" indent="0">
              <a:buNone/>
            </a:pPr>
            <a:r>
              <a:rPr lang="en-US" sz="2000" dirty="0"/>
              <a:t>UNIX/Linux</a:t>
            </a:r>
          </a:p>
          <a:p>
            <a:r>
              <a:rPr lang="en-US" sz="2000" dirty="0"/>
              <a:t>http://life-prog.ru/1_10646_ponyatie-otkritoy-sistemi.html</a:t>
            </a:r>
          </a:p>
          <a:p>
            <a:r>
              <a:rPr lang="en-US" sz="2000" dirty="0"/>
              <a:t>http://www.ibm.com/developerworks/ru/library/au-unix-difflinux/index.html</a:t>
            </a:r>
          </a:p>
          <a:p>
            <a:r>
              <a:rPr lang="en-US" sz="2000" dirty="0"/>
              <a:t>http://www.ibm.com/developerworks/ru/library/l-roadmap1/index.html</a:t>
            </a:r>
          </a:p>
          <a:p>
            <a:r>
              <a:rPr lang="en-US" sz="2000" dirty="0"/>
              <a:t>https://docs.altlinux.org/archive/2.4/master/alt-docs-extras-linuxcovice/ch01.html</a:t>
            </a:r>
          </a:p>
          <a:p>
            <a:endParaRPr lang="en-US" sz="2000" dirty="0"/>
          </a:p>
          <a:p>
            <a:r>
              <a:rPr lang="en-US" sz="2000" dirty="0"/>
              <a:t>http://wm-help.net/lib/b/book/290911164/41</a:t>
            </a:r>
            <a:endParaRPr lang="ru-RU" sz="2000" dirty="0"/>
          </a:p>
          <a:p>
            <a:pPr marL="0" indent="0">
              <a:buNone/>
            </a:pPr>
            <a:r>
              <a:rPr lang="ru-RU" sz="2000" dirty="0"/>
              <a:t>Требования к ПО</a:t>
            </a:r>
          </a:p>
          <a:p>
            <a:r>
              <a:rPr lang="en-US" sz="2000" dirty="0"/>
              <a:t>http://2006.cee-secr.org/upload/files/63.pdf</a:t>
            </a:r>
            <a:endParaRPr lang="ru-RU" sz="2000" dirty="0"/>
          </a:p>
          <a:p>
            <a:pPr marL="0" indent="0">
              <a:buNone/>
            </a:pPr>
            <a:r>
              <a:rPr lang="ru-RU" sz="2000" dirty="0" err="1"/>
              <a:t>Рефакторинг</a:t>
            </a:r>
            <a:endParaRPr lang="ru-RU" sz="2000" dirty="0"/>
          </a:p>
          <a:p>
            <a:r>
              <a:rPr lang="en-US" sz="2000" dirty="0"/>
              <a:t>http://codingcraft.ru/refactoring.php</a:t>
            </a:r>
            <a:endParaRPr lang="ru-RU" sz="2000" dirty="0"/>
          </a:p>
          <a:p>
            <a:r>
              <a:rPr lang="en-US" sz="2000" dirty="0"/>
              <a:t>https://refactoring.guru/ru/catalog</a:t>
            </a:r>
            <a:endParaRPr lang="ru-RU" sz="2000" dirty="0"/>
          </a:p>
          <a:p>
            <a:r>
              <a:rPr lang="en-US" sz="2000" dirty="0"/>
              <a:t>http://www.ibm.com/developerworks/ru/library/os-ecref/index.html</a:t>
            </a:r>
            <a:endParaRPr lang="ru-RU" sz="2000" dirty="0"/>
          </a:p>
          <a:p>
            <a:endParaRPr lang="ru-RU" sz="2000" dirty="0"/>
          </a:p>
          <a:p>
            <a:endParaRPr lang="ru-RU" sz="2000" dirty="0"/>
          </a:p>
        </p:txBody>
      </p:sp>
      <p:sp>
        <p:nvSpPr>
          <p:cNvPr id="4" name="Номер слайда 3"/>
          <p:cNvSpPr>
            <a:spLocks noGrp="1"/>
          </p:cNvSpPr>
          <p:nvPr>
            <p:ph type="sldNum" sz="quarter" idx="12"/>
          </p:nvPr>
        </p:nvSpPr>
        <p:spPr/>
        <p:txBody>
          <a:bodyPr/>
          <a:lstStyle/>
          <a:p>
            <a:fld id="{59712345-3612-4DB9-BB05-AE2C8D5DA220}" type="slidenum">
              <a:rPr lang="ru-RU" smtClean="0"/>
              <a:t>70</a:t>
            </a:fld>
            <a:endParaRPr lang="ru-RU"/>
          </a:p>
        </p:txBody>
      </p:sp>
    </p:spTree>
    <p:extLst>
      <p:ext uri="{BB962C8B-B14F-4D97-AF65-F5344CB8AC3E}">
        <p14:creationId xmlns:p14="http://schemas.microsoft.com/office/powerpoint/2010/main" val="675951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14670" y="731836"/>
            <a:ext cx="8119730" cy="1215717"/>
          </a:xfrm>
        </p:spPr>
        <p:txBody>
          <a:bodyPr/>
          <a:lstStyle/>
          <a:p>
            <a:r>
              <a:rPr lang="ru-RU" b="1" dirty="0">
                <a:ln w="1905"/>
                <a:solidFill>
                  <a:srgbClr val="0070C0"/>
                </a:solidFill>
                <a:effectLst>
                  <a:innerShdw blurRad="69850" dist="43180" dir="5400000">
                    <a:srgbClr val="000000">
                      <a:alpha val="65000"/>
                    </a:srgbClr>
                  </a:innerShdw>
                </a:effectLst>
              </a:rPr>
              <a:t>Что такое </a:t>
            </a:r>
            <a:r>
              <a:rPr lang="en-US" b="1" dirty="0">
                <a:ln w="1905"/>
                <a:solidFill>
                  <a:srgbClr val="0070C0"/>
                </a:solidFill>
                <a:effectLst>
                  <a:innerShdw blurRad="69850" dist="43180" dir="5400000">
                    <a:srgbClr val="000000">
                      <a:alpha val="65000"/>
                    </a:srgbClr>
                  </a:innerShdw>
                </a:effectLst>
              </a:rPr>
              <a:t>Java?</a:t>
            </a:r>
            <a:br>
              <a:rPr lang="en-US" b="1" dirty="0">
                <a:ln w="1905"/>
                <a:solidFill>
                  <a:srgbClr val="0070C0"/>
                </a:solidFill>
                <a:effectLst>
                  <a:innerShdw blurRad="69850" dist="43180" dir="5400000">
                    <a:srgbClr val="000000">
                      <a:alpha val="65000"/>
                    </a:srgbClr>
                  </a:innerShdw>
                </a:effectLst>
              </a:rPr>
            </a:br>
            <a:endParaRPr lang="en-US" b="1" dirty="0">
              <a:ln w="1905"/>
              <a:solidFill>
                <a:srgbClr val="0070C0"/>
              </a:solidFill>
              <a:effectLst>
                <a:innerShdw blurRad="69850" dist="43180" dir="5400000">
                  <a:srgbClr val="000000">
                    <a:alpha val="65000"/>
                  </a:srgbClr>
                </a:innerShdw>
              </a:effectLst>
            </a:endParaRPr>
          </a:p>
        </p:txBody>
      </p:sp>
      <p:sp>
        <p:nvSpPr>
          <p:cNvPr id="38915" name="Content Placeholder 2"/>
          <p:cNvSpPr>
            <a:spLocks noGrp="1"/>
          </p:cNvSpPr>
          <p:nvPr>
            <p:ph sz="half" idx="1"/>
          </p:nvPr>
        </p:nvSpPr>
        <p:spPr>
          <a:xfrm>
            <a:off x="609600" y="1947554"/>
            <a:ext cx="8300484" cy="4527674"/>
          </a:xfrm>
        </p:spPr>
        <p:txBody>
          <a:bodyPr>
            <a:noAutofit/>
          </a:bodyPr>
          <a:lstStyle/>
          <a:p>
            <a:r>
              <a:rPr lang="en-US" dirty="0"/>
              <a:t>Java – </a:t>
            </a:r>
            <a:r>
              <a:rPr lang="ru-RU" dirty="0"/>
              <a:t>высокоуровневый</a:t>
            </a:r>
            <a:r>
              <a:rPr lang="en-US" dirty="0"/>
              <a:t>,</a:t>
            </a:r>
            <a:r>
              <a:rPr lang="ru-RU" dirty="0"/>
              <a:t> объектно-ориентированный язык общего назначения</a:t>
            </a:r>
          </a:p>
          <a:p>
            <a:r>
              <a:rPr lang="ru-RU" dirty="0"/>
              <a:t>Первоначально, разработанный Джеймсом </a:t>
            </a:r>
            <a:r>
              <a:rPr lang="ru-RU" dirty="0" err="1"/>
              <a:t>Гослингом</a:t>
            </a:r>
            <a:r>
              <a:rPr lang="ru-RU" dirty="0"/>
              <a:t> в </a:t>
            </a:r>
            <a:r>
              <a:rPr lang="en-US" dirty="0"/>
              <a:t>Sun Microsystems (Oracle c 27/</a:t>
            </a:r>
            <a:r>
              <a:rPr lang="ru-RU" dirty="0"/>
              <a:t>01</a:t>
            </a:r>
            <a:r>
              <a:rPr lang="en-US" dirty="0"/>
              <a:t>/2010</a:t>
            </a:r>
            <a:r>
              <a:rPr lang="ru-RU" dirty="0"/>
              <a:t> </a:t>
            </a:r>
            <a:r>
              <a:rPr lang="en-US" dirty="0"/>
              <a:t>) US </a:t>
            </a:r>
            <a:r>
              <a:rPr lang="ru-RU" dirty="0"/>
              <a:t>в </a:t>
            </a:r>
            <a:r>
              <a:rPr lang="en-US" dirty="0"/>
              <a:t>199</a:t>
            </a:r>
            <a:r>
              <a:rPr lang="ru-RU" dirty="0"/>
              <a:t>1 </a:t>
            </a:r>
          </a:p>
          <a:p>
            <a:r>
              <a:rPr lang="ru-RU" dirty="0"/>
              <a:t>Синтаксис </a:t>
            </a:r>
            <a:r>
              <a:rPr lang="en-US" dirty="0"/>
              <a:t>Java </a:t>
            </a:r>
            <a:r>
              <a:rPr lang="ru-RU" dirty="0"/>
              <a:t>базируется на языках </a:t>
            </a:r>
            <a:r>
              <a:rPr lang="en-US" dirty="0"/>
              <a:t>C</a:t>
            </a:r>
            <a:r>
              <a:rPr lang="ru-RU" dirty="0"/>
              <a:t>и Си++</a:t>
            </a:r>
          </a:p>
          <a:p>
            <a:r>
              <a:rPr lang="ru-RU" dirty="0"/>
              <a:t>Название языку дал Индонезийский сорт кофе </a:t>
            </a:r>
            <a:r>
              <a:rPr lang="en-US" dirty="0"/>
              <a:t>Java</a:t>
            </a:r>
            <a:endParaRPr lang="ru-RU" dirty="0"/>
          </a:p>
          <a:p>
            <a:r>
              <a:rPr lang="ru-RU" dirty="0"/>
              <a:t>Первая версия языка вышла в 199</a:t>
            </a:r>
            <a:r>
              <a:rPr lang="en-US" dirty="0"/>
              <a:t>5 </a:t>
            </a:r>
            <a:r>
              <a:rPr lang="ru-RU" dirty="0"/>
              <a:t>году</a:t>
            </a:r>
            <a:r>
              <a:rPr lang="en-US" dirty="0"/>
              <a:t> (1996 JDK 1.0 JLS, JVM, JDK)</a:t>
            </a:r>
          </a:p>
          <a:p>
            <a:endParaRPr lang="en-US" sz="3000" dirty="0"/>
          </a:p>
          <a:p>
            <a:endParaRPr lang="en-US" sz="3000" dirty="0"/>
          </a:p>
          <a:p>
            <a:endParaRPr lang="en-US" sz="3000" dirty="0"/>
          </a:p>
        </p:txBody>
      </p:sp>
      <p:sp>
        <p:nvSpPr>
          <p:cNvPr id="4" name="TextBox 3">
            <a:extLst>
              <a:ext uri="{FF2B5EF4-FFF2-40B4-BE49-F238E27FC236}">
                <a16:creationId xmlns:a16="http://schemas.microsoft.com/office/drawing/2014/main" id="{3D1E0F24-E357-B441-9CBC-4A5F45CE62D9}"/>
              </a:ext>
            </a:extLst>
          </p:cNvPr>
          <p:cNvSpPr txBox="1"/>
          <p:nvPr/>
        </p:nvSpPr>
        <p:spPr>
          <a:xfrm>
            <a:off x="2519916" y="4433777"/>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2509146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395EBA-5798-B344-BDA9-89657EF0E822}"/>
              </a:ext>
            </a:extLst>
          </p:cNvPr>
          <p:cNvSpPr>
            <a:spLocks noGrp="1"/>
          </p:cNvSpPr>
          <p:nvPr>
            <p:ph type="title"/>
          </p:nvPr>
        </p:nvSpPr>
        <p:spPr>
          <a:xfrm>
            <a:off x="1456661" y="423493"/>
            <a:ext cx="7581014" cy="1608439"/>
          </a:xfrm>
        </p:spPr>
        <p:txBody>
          <a:bodyPr/>
          <a:lstStyle/>
          <a:p>
            <a:r>
              <a:rPr lang="ru-RU" b="1" dirty="0">
                <a:ln w="1905"/>
                <a:solidFill>
                  <a:srgbClr val="0070C0"/>
                </a:solidFill>
                <a:effectLst>
                  <a:innerShdw blurRad="69850" dist="43180" dir="5400000">
                    <a:srgbClr val="000000">
                      <a:alpha val="65000"/>
                    </a:srgbClr>
                  </a:innerShdw>
                </a:effectLst>
              </a:rPr>
              <a:t>Введение в платформу </a:t>
            </a:r>
            <a:r>
              <a:rPr lang="ru-RU" b="1" dirty="0" err="1">
                <a:ln w="1905"/>
                <a:solidFill>
                  <a:srgbClr val="0070C0"/>
                </a:solidFill>
                <a:effectLst>
                  <a:innerShdw blurRad="69850" dist="43180" dir="5400000">
                    <a:srgbClr val="000000">
                      <a:alpha val="65000"/>
                    </a:srgbClr>
                  </a:innerShdw>
                </a:effectLst>
              </a:rPr>
              <a:t>Java</a:t>
            </a:r>
            <a:r>
              <a:rPr lang="ru-RU" b="1" dirty="0">
                <a:ln w="1905"/>
                <a:solidFill>
                  <a:srgbClr val="0070C0"/>
                </a:solidFill>
                <a:effectLst>
                  <a:innerShdw blurRad="69850" dist="43180" dir="5400000">
                    <a:srgbClr val="000000">
                      <a:alpha val="65000"/>
                    </a:srgbClr>
                  </a:innerShdw>
                </a:effectLst>
              </a:rPr>
              <a:t> и краткая история создания </a:t>
            </a:r>
          </a:p>
        </p:txBody>
      </p:sp>
      <p:sp>
        <p:nvSpPr>
          <p:cNvPr id="3" name="Объект 2">
            <a:extLst>
              <a:ext uri="{FF2B5EF4-FFF2-40B4-BE49-F238E27FC236}">
                <a16:creationId xmlns:a16="http://schemas.microsoft.com/office/drawing/2014/main" id="{3A02445D-7AC5-EE4D-BEA4-D4700662336A}"/>
              </a:ext>
            </a:extLst>
          </p:cNvPr>
          <p:cNvSpPr>
            <a:spLocks noGrp="1"/>
          </p:cNvSpPr>
          <p:nvPr>
            <p:ph idx="1"/>
          </p:nvPr>
        </p:nvSpPr>
        <p:spPr>
          <a:xfrm>
            <a:off x="212651" y="1690576"/>
            <a:ext cx="8633637" cy="4859079"/>
          </a:xfrm>
        </p:spPr>
        <p:txBody>
          <a:bodyPr/>
          <a:lstStyle/>
          <a:p>
            <a:pPr lvl="0"/>
            <a:r>
              <a:rPr lang="en-US" sz="2000" dirty="0"/>
              <a:t>1996 – JDK 1.0 (JLS, JVM, JDK);</a:t>
            </a:r>
            <a:endParaRPr lang="ru-RU" sz="2000" dirty="0"/>
          </a:p>
          <a:p>
            <a:pPr lvl="0"/>
            <a:r>
              <a:rPr lang="en-US" sz="2000" dirty="0"/>
              <a:t>1997 – JDK 1.1 (JIT, JavaBeans, JDBC, RMI);</a:t>
            </a:r>
            <a:endParaRPr lang="ru-RU" sz="2000" dirty="0"/>
          </a:p>
          <a:p>
            <a:r>
              <a:rPr lang="en-US" sz="2000" dirty="0"/>
              <a:t>1999 – </a:t>
            </a:r>
            <a:r>
              <a:rPr lang="ru-RU" sz="2000" dirty="0"/>
              <a:t>разделение развития на платформы </a:t>
            </a:r>
            <a:r>
              <a:rPr lang="en-US" sz="2000" dirty="0"/>
              <a:t>Standard Edition </a:t>
            </a:r>
            <a:r>
              <a:rPr lang="ru-RU" sz="2000" dirty="0"/>
              <a:t>(</a:t>
            </a:r>
            <a:r>
              <a:rPr lang="en-US" sz="2000" dirty="0"/>
              <a:t>J2SE, </a:t>
            </a:r>
            <a:r>
              <a:rPr lang="en-US" sz="2000" dirty="0" err="1"/>
              <a:t>JavaSE</a:t>
            </a:r>
            <a:r>
              <a:rPr lang="en-US" sz="2000" dirty="0"/>
              <a:t> </a:t>
            </a:r>
            <a:r>
              <a:rPr lang="ru-RU" sz="2000" dirty="0"/>
              <a:t>) </a:t>
            </a:r>
            <a:r>
              <a:rPr lang="en-US" sz="2000" dirty="0"/>
              <a:t>Enterprise Edition </a:t>
            </a:r>
            <a:r>
              <a:rPr lang="ru-RU" sz="2000" dirty="0"/>
              <a:t>(</a:t>
            </a:r>
            <a:r>
              <a:rPr lang="en-US" sz="2000" dirty="0"/>
              <a:t>J2EE, </a:t>
            </a:r>
            <a:r>
              <a:rPr lang="en-US" sz="2000" dirty="0" err="1"/>
              <a:t>JavaEE</a:t>
            </a:r>
            <a:r>
              <a:rPr lang="en-US" sz="2000" dirty="0"/>
              <a:t> </a:t>
            </a:r>
            <a:r>
              <a:rPr lang="ru-RU" sz="2000" dirty="0"/>
              <a:t>)</a:t>
            </a:r>
            <a:r>
              <a:rPr lang="en-US" sz="2000" dirty="0"/>
              <a:t>, Micro Edition (J2ME, JavaME); </a:t>
            </a:r>
            <a:endParaRPr lang="ru-RU" sz="2000" dirty="0"/>
          </a:p>
          <a:p>
            <a:pPr lvl="0"/>
            <a:r>
              <a:rPr lang="en-US" sz="2000" dirty="0"/>
              <a:t>2000 – JDK 1.3 (</a:t>
            </a:r>
            <a:r>
              <a:rPr lang="en-US" sz="2000" dirty="0" err="1"/>
              <a:t>HotSpot</a:t>
            </a:r>
            <a:r>
              <a:rPr lang="en-US" sz="2000" dirty="0"/>
              <a:t> (JIT) </a:t>
            </a:r>
            <a:r>
              <a:rPr lang="ru-RU" sz="2000" dirty="0"/>
              <a:t>в составе</a:t>
            </a:r>
            <a:r>
              <a:rPr lang="en-US" sz="2000" dirty="0"/>
              <a:t> JVM, …);</a:t>
            </a:r>
            <a:endParaRPr lang="ru-RU" sz="2000" dirty="0"/>
          </a:p>
          <a:p>
            <a:r>
              <a:rPr lang="en-US" sz="2000" dirty="0"/>
              <a:t>=========</a:t>
            </a:r>
            <a:endParaRPr lang="ru-RU" sz="2000" dirty="0"/>
          </a:p>
          <a:p>
            <a:pPr lvl="0"/>
            <a:r>
              <a:rPr lang="ru-RU" sz="2000" dirty="0"/>
              <a:t>2006 – </a:t>
            </a:r>
            <a:r>
              <a:rPr lang="en-US" sz="2000" dirty="0"/>
              <a:t> Java SE 6 –Mustang- JDK</a:t>
            </a:r>
            <a:r>
              <a:rPr lang="ru-RU" sz="2000" dirty="0"/>
              <a:t> 1.6 (скриптовые языки, работа с базами данных…)</a:t>
            </a:r>
            <a:endParaRPr lang="en-US" sz="2000" dirty="0"/>
          </a:p>
          <a:p>
            <a:pPr lvl="0"/>
            <a:r>
              <a:rPr lang="ru-RU" sz="2000" dirty="0"/>
              <a:t> </a:t>
            </a:r>
            <a:r>
              <a:rPr lang="en-US" sz="2000" dirty="0"/>
              <a:t>=========</a:t>
            </a:r>
            <a:endParaRPr lang="ru-RU" sz="2000" dirty="0"/>
          </a:p>
          <a:p>
            <a:pPr lvl="0"/>
            <a:r>
              <a:rPr lang="ru-RU" sz="2000" dirty="0"/>
              <a:t>201</a:t>
            </a:r>
            <a:r>
              <a:rPr lang="en-US" sz="2000" dirty="0"/>
              <a:t>9</a:t>
            </a:r>
            <a:r>
              <a:rPr lang="ru-RU" sz="2000" dirty="0"/>
              <a:t> – </a:t>
            </a:r>
            <a:r>
              <a:rPr lang="en-US" sz="2000" dirty="0"/>
              <a:t>Java SE 12</a:t>
            </a:r>
            <a:r>
              <a:rPr lang="ru-RU" sz="2000" dirty="0"/>
              <a:t> современная версия языка</a:t>
            </a:r>
          </a:p>
          <a:p>
            <a:pPr lvl="0"/>
            <a:endParaRPr lang="ru-RU" sz="2000" dirty="0"/>
          </a:p>
          <a:p>
            <a:r>
              <a:rPr lang="en-US" sz="2000" dirty="0">
                <a:solidFill>
                  <a:schemeClr val="accent1">
                    <a:lumMod val="75000"/>
                  </a:schemeClr>
                </a:solidFill>
              </a:rPr>
              <a:t>https://</a:t>
            </a:r>
            <a:r>
              <a:rPr lang="en-US" sz="2000" dirty="0" err="1">
                <a:solidFill>
                  <a:schemeClr val="accent1">
                    <a:lumMod val="75000"/>
                  </a:schemeClr>
                </a:solidFill>
              </a:rPr>
              <a:t>www.oracle.com</a:t>
            </a:r>
            <a:r>
              <a:rPr lang="en-US" sz="2000" dirty="0">
                <a:solidFill>
                  <a:schemeClr val="accent1">
                    <a:lumMod val="75000"/>
                  </a:schemeClr>
                </a:solidFill>
              </a:rPr>
              <a:t>/</a:t>
            </a:r>
            <a:r>
              <a:rPr lang="en-US" sz="2000" dirty="0" err="1">
                <a:solidFill>
                  <a:schemeClr val="accent1">
                    <a:lumMod val="75000"/>
                  </a:schemeClr>
                </a:solidFill>
              </a:rPr>
              <a:t>technetwork</a:t>
            </a:r>
            <a:r>
              <a:rPr lang="en-US" sz="2000" dirty="0">
                <a:solidFill>
                  <a:schemeClr val="accent1">
                    <a:lumMod val="75000"/>
                  </a:schemeClr>
                </a:solidFill>
              </a:rPr>
              <a:t>/java/java-se-support-</a:t>
            </a:r>
            <a:r>
              <a:rPr lang="en-US" sz="2000" dirty="0" err="1">
                <a:solidFill>
                  <a:schemeClr val="accent1">
                    <a:lumMod val="75000"/>
                  </a:schemeClr>
                </a:solidFill>
              </a:rPr>
              <a:t>roadmap.html</a:t>
            </a:r>
            <a:r>
              <a:rPr lang="en-US" sz="2000" dirty="0">
                <a:solidFill>
                  <a:schemeClr val="accent1">
                    <a:lumMod val="75000"/>
                  </a:schemeClr>
                </a:solidFill>
              </a:rPr>
              <a:t> </a:t>
            </a:r>
            <a:endParaRPr lang="ru-RU" sz="2000" dirty="0">
              <a:solidFill>
                <a:schemeClr val="accent1">
                  <a:lumMod val="75000"/>
                </a:schemeClr>
              </a:solidFill>
            </a:endParaRPr>
          </a:p>
          <a:p>
            <a:r>
              <a:rPr lang="en-US" sz="2000" dirty="0">
                <a:solidFill>
                  <a:schemeClr val="accent1">
                    <a:lumMod val="75000"/>
                  </a:schemeClr>
                </a:solidFill>
              </a:rPr>
              <a:t>https://</a:t>
            </a:r>
            <a:r>
              <a:rPr lang="en-US" sz="2000" dirty="0" err="1">
                <a:solidFill>
                  <a:schemeClr val="accent1">
                    <a:lumMod val="75000"/>
                  </a:schemeClr>
                </a:solidFill>
              </a:rPr>
              <a:t>en.wikipedia.org</a:t>
            </a:r>
            <a:r>
              <a:rPr lang="en-US" sz="2000" dirty="0">
                <a:solidFill>
                  <a:schemeClr val="accent1">
                    <a:lumMod val="75000"/>
                  </a:schemeClr>
                </a:solidFill>
              </a:rPr>
              <a:t>/wiki/</a:t>
            </a:r>
            <a:r>
              <a:rPr lang="en-US" sz="2000" dirty="0" err="1">
                <a:solidFill>
                  <a:schemeClr val="accent1">
                    <a:lumMod val="75000"/>
                  </a:schemeClr>
                </a:solidFill>
              </a:rPr>
              <a:t>Java_version_history</a:t>
            </a:r>
            <a:r>
              <a:rPr lang="en-US" sz="2000" dirty="0">
                <a:solidFill>
                  <a:schemeClr val="accent1">
                    <a:lumMod val="75000"/>
                  </a:schemeClr>
                </a:solidFill>
              </a:rPr>
              <a:t> </a:t>
            </a:r>
          </a:p>
          <a:p>
            <a:pPr lvl="0"/>
            <a:endParaRPr lang="ru-RU" dirty="0"/>
          </a:p>
        </p:txBody>
      </p:sp>
    </p:spTree>
    <p:extLst>
      <p:ext uri="{BB962C8B-B14F-4D97-AF65-F5344CB8AC3E}">
        <p14:creationId xmlns:p14="http://schemas.microsoft.com/office/powerpoint/2010/main" val="2284401582"/>
      </p:ext>
    </p:extLst>
  </p:cSld>
  <p:clrMapOvr>
    <a:masterClrMapping/>
  </p:clrMapOvr>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2262</TotalTime>
  <Words>7811</Words>
  <Application>Microsoft Macintosh PowerPoint</Application>
  <PresentationFormat>Экран (4:3)</PresentationFormat>
  <Paragraphs>774</Paragraphs>
  <Slides>70</Slides>
  <Notes>49</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1</vt:i4>
      </vt:variant>
      <vt:variant>
        <vt:lpstr>Заголовки слайдов</vt:lpstr>
      </vt:variant>
      <vt:variant>
        <vt:i4>70</vt:i4>
      </vt:variant>
    </vt:vector>
  </HeadingPairs>
  <TitlesOfParts>
    <vt:vector size="83" baseType="lpstr">
      <vt:lpstr>Arial Unicode MS</vt:lpstr>
      <vt:lpstr>Arial</vt:lpstr>
      <vt:lpstr>Calibri</vt:lpstr>
      <vt:lpstr>Calibri Light</vt:lpstr>
      <vt:lpstr>Courier New</vt:lpstr>
      <vt:lpstr>CourierStd</vt:lpstr>
      <vt:lpstr>LucidaSansTypewriterStd</vt:lpstr>
      <vt:lpstr>OracleSansVF</vt:lpstr>
      <vt:lpstr>Palatino</vt:lpstr>
      <vt:lpstr>PT Sans</vt:lpstr>
      <vt:lpstr>Times New Roman</vt:lpstr>
      <vt:lpstr>Wingdings</vt:lpstr>
      <vt:lpstr>Специальное оформление</vt:lpstr>
      <vt:lpstr> Лекция 1 Процедурное программирование</vt:lpstr>
      <vt:lpstr>Презентация PowerPoint</vt:lpstr>
      <vt:lpstr>Тема лекции:</vt:lpstr>
      <vt:lpstr>              </vt:lpstr>
      <vt:lpstr>План лекции</vt:lpstr>
      <vt:lpstr>Мотивация к изучению курса: почему мы будем изучать этот на Java?</vt:lpstr>
      <vt:lpstr>Почему Джава? </vt:lpstr>
      <vt:lpstr>Что такое Java? </vt:lpstr>
      <vt:lpstr>Введение в платформу Java и краткая история создания </vt:lpstr>
      <vt:lpstr>Платформы Java </vt:lpstr>
      <vt:lpstr>Основные признаки языка </vt:lpstr>
      <vt:lpstr>Особенности Java </vt:lpstr>
      <vt:lpstr>Зачем нужна JVM</vt:lpstr>
      <vt:lpstr>Роль JVM</vt:lpstr>
      <vt:lpstr>Компиляция и запуск проекта на Java</vt:lpstr>
      <vt:lpstr>Java Virtual Machine (JVM): </vt:lpstr>
      <vt:lpstr>Работа с памятью</vt:lpstr>
      <vt:lpstr>Основные термины и инструментарий разработчика </vt:lpstr>
      <vt:lpstr>Основные термины и инструментарий разработчика</vt:lpstr>
      <vt:lpstr>Популярные интегрированные среды разработки (IDE) для Java</vt:lpstr>
      <vt:lpstr>Инструментарий разработки</vt:lpstr>
      <vt:lpstr>Архитектура Java </vt:lpstr>
      <vt:lpstr>Концептуальная схема архитектуры Java</vt:lpstr>
      <vt:lpstr>Объектная модель языка Java</vt:lpstr>
      <vt:lpstr>Объектная модель языка Java</vt:lpstr>
      <vt:lpstr>Особенности Джава</vt:lpstr>
      <vt:lpstr>Структура программы на языке Джава</vt:lpstr>
      <vt:lpstr>Модификаторы доступа</vt:lpstr>
      <vt:lpstr>Презентация PowerPoint</vt:lpstr>
      <vt:lpstr>Пакеты в Java</vt:lpstr>
      <vt:lpstr>Правила именования пакета</vt:lpstr>
      <vt:lpstr>Примеры пакетов</vt:lpstr>
      <vt:lpstr>Объявление импорта (import)</vt:lpstr>
      <vt:lpstr>Синтаксис и лексика Java</vt:lpstr>
      <vt:lpstr>Типы данных в Java </vt:lpstr>
      <vt:lpstr>Презентация PowerPoint</vt:lpstr>
      <vt:lpstr>Презентация PowerPoint</vt:lpstr>
      <vt:lpstr>Работа с классами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Синтаксис языка Джава</vt:lpstr>
      <vt:lpstr>Синтаксис языка Джава</vt:lpstr>
      <vt:lpstr>Презентация PowerPoint</vt:lpstr>
      <vt:lpstr>Презентация PowerPoint</vt:lpstr>
      <vt:lpstr>Интерактивные программы</vt:lpstr>
      <vt:lpstr>Чтение ввода c клавиатуры</vt:lpstr>
      <vt:lpstr>Main.java</vt:lpstr>
      <vt:lpstr>Ввод  отдельных символов</vt:lpstr>
      <vt:lpstr>Чтение ввода с клавиатуры</vt:lpstr>
      <vt:lpstr>Улучшенный код нашего примера</vt:lpstr>
      <vt:lpstr>Example2.java</vt:lpstr>
      <vt:lpstr>Example2.java</vt:lpstr>
      <vt:lpstr>Ввод /Вывод</vt:lpstr>
      <vt:lpstr>Ввод /Вывод</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Структуры данных: массивы, матрицы и списки</vt:lpstr>
      <vt:lpstr>Презентация PowerPoint</vt:lpstr>
      <vt:lpstr>Полезные ссылки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программирование</dc:title>
  <dc:creator>Leonid</dc:creator>
  <cp:lastModifiedBy>lee zoo</cp:lastModifiedBy>
  <cp:revision>220</cp:revision>
  <dcterms:created xsi:type="dcterms:W3CDTF">2015-09-16T18:10:50Z</dcterms:created>
  <dcterms:modified xsi:type="dcterms:W3CDTF">2022-09-13T06:25:51Z</dcterms:modified>
</cp:coreProperties>
</file>